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53"/>
  </p:notesMasterIdLst>
  <p:handoutMasterIdLst>
    <p:handoutMasterId r:id="rId54"/>
  </p:handoutMasterIdLst>
  <p:sldIdLst>
    <p:sldId id="256" r:id="rId2"/>
    <p:sldId id="257" r:id="rId3"/>
    <p:sldId id="258" r:id="rId4"/>
    <p:sldId id="259" r:id="rId5"/>
    <p:sldId id="260" r:id="rId6"/>
    <p:sldId id="261" r:id="rId7"/>
    <p:sldId id="262" r:id="rId8"/>
    <p:sldId id="309"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02"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43" d="100"/>
          <a:sy n="143" d="100"/>
        </p:scale>
        <p:origin x="684" y="114"/>
      </p:cViewPr>
      <p:guideLst>
        <p:guide orient="horz" pos="160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2366738936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236673893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2362351515_2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2362351515_2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2366738936_2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2366738936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2366738936_2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2366738936_2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2366738936_2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2366738936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2362351515_2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2362351515_2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2366738936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2366738936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2362351515_2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2362351515_2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2362351515_2_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2362351515_2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2366738936_2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2366738936_2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2366738936_2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2366738936_2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2366738936_2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2366738936_2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2366738936_2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2366738936_2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2366738936_2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2366738936_2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2366738936_2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2366738936_2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236235151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236235151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2362351515_2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2362351515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2362351515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2362351515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2362351515_2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2362351515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2362351515_2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2362351515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2362351515_2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2362351515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23623515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23623515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236235151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236235151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236235151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236235151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2362351515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236235151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2362351515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236235151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2362351515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2362351515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2362351515_2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2362351515_2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2362351515_2_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2362351515_2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2362351515_2_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2362351515_2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2362351515_2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2362351515_2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28ab170fe8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28ab170fe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2362351515_2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2362351515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28ab170fe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28ab170fe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28ab170fe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28ab170fe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28ab170fe8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28ab170fe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2362351515_2_5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2362351515_2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2362351515_2_5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32362351515_2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2362351515_2_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2362351515_2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2362351515_2_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2362351515_2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2362351515_2_6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2362351515_2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2362351515_2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2362351515_2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2362351515_2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2362351515_2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2362351515_2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2362351515_2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2362351515_2_6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32362351515_2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2366738936_2_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2366738936_2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2366738936_2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2366738936_2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2366738936_2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2366738936_2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219c1b2d08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219c1b2d08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2362351515_2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2362351515_2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ltLang="zh-TW"/>
              <a:t>‹#›</a:t>
            </a:fld>
            <a:endParaRPr lang="zh-TW"/>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kwh.9u1.net/Visitors.htm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kwh.9u1.net/Specialist-Out-patient.htm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kwh.9u1.net/Services/Pharmacy.htm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www.ha.org.hk/visitor/ha_view_content.asp?Content_ID=241423&amp;Lang=CHIGB&amp;Dimension=100&amp;Parent_ID=10081" TargetMode="External"/><Relationship Id="rId4" Type="http://schemas.openxmlformats.org/officeDocument/2006/relationships/hyperlink" Target="https://www.ha.org.hk/visitor/template27.asp?Parent_ID=10081&amp;Content_ID=241420&amp;Dimension=100&amp;Lang=CHIB5&amp;Ver=HTML&amp;Change_Page=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kwh.9u1.net/General-Out-patient.html?lang=en"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kwh.9u1.net/Awards.html"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hyperlink" Target="https://docs.google.com/document/d/1r65N5h3MqDEO9lqBSnHRxwMMHy8oK97U/edit?usp=drive_link&amp;ouid=111471142683719346953&amp;rtpof=true&amp;sd=tru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kwh.9u1.net/Services/Speech-Therapy.html"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kwh.9u1.net/history.html"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kwh.9u1.net/Media-Reports.html"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presentation/d/1odKtd0YtUGW6ENRgx2GAGoJ-xo_FsqzO/edit#slide=id.p7"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hyperlink" Target="https://www.ha.org.hk/visitor/ha_visitor_index.asp?Content_ID=235504&amp;Lang=CHIB5"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tungwah.org.hk/fund-raising/fr-introduction/"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https://kwh.9u1.net/Services/Health-Promotion-Centre.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presentation/d/1WSmWljZu6YRlJKnW7oldqUm-0ssXW-H9/edit#slide=id.p5"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kwh.9u1.net/Services/Pharmacy.html"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kwh.9u1.net/Specialist-Out-patient.html"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hyperlink" Target="https://drive.google.com/drive/folders/1mhS7xg0ztca2LRSTHeD0_lBmmhofXFve?usp=drive_link"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drive.google.com/file/d/1v8YVfepZbxcF8mvaMFRxpaBd2x7wWNCJ/view?usp=drive_link"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kwh.9u1.net/Emergency.html"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s://drive.google.com/drive/folders/1BZp52dBncovH5fBwefawCwBFcMJiiB8i?usp=drive_link"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kwh.9u1.net/Services/Health-Promotion-Centre.html" TargetMode="External"/><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zh-TW" sz="5200"/>
              <a:t>上週未處理完成部分</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https://kwh.9u1.net/General-Out-patient.html</a:t>
            </a:r>
            <a:endParaRPr dirty="0"/>
          </a:p>
        </p:txBody>
      </p:sp>
      <p:sp>
        <p:nvSpPr>
          <p:cNvPr id="128" name="Google Shape;12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20000"/>
              </a:lnSpc>
              <a:spcBef>
                <a:spcPts val="0"/>
              </a:spcBef>
              <a:spcAft>
                <a:spcPts val="0"/>
              </a:spcAft>
              <a:buClr>
                <a:schemeClr val="dk1"/>
              </a:buClr>
              <a:buSzPts val="1100"/>
              <a:buFont typeface="Arial" panose="020B0604020202020204"/>
              <a:buNone/>
            </a:pPr>
            <a:r>
              <a:rPr lang="zh-TW" sz="1100" dirty="0">
                <a:solidFill>
                  <a:srgbClr val="AD6332"/>
                </a:solidFill>
              </a:rPr>
              <a:t>Pharmacy (G/F, TWGHs Tsui Tsin Tong Outpatient Building) </a:t>
            </a:r>
            <a:r>
              <a:rPr lang="zh-TW" sz="1100" dirty="0">
                <a:solidFill>
                  <a:schemeClr val="dk1"/>
                </a:solidFill>
              </a:rPr>
              <a:t>更改為 “</a:t>
            </a:r>
            <a:r>
              <a:rPr lang="zh-TW" sz="1200" dirty="0">
                <a:solidFill>
                  <a:schemeClr val="dk1"/>
                </a:solidFill>
                <a:latin typeface="Calibri" panose="020F0502020204030204"/>
                <a:ea typeface="Calibri" panose="020F0502020204030204"/>
                <a:cs typeface="Calibri" panose="020F0502020204030204"/>
                <a:sym typeface="Calibri" panose="020F0502020204030204"/>
              </a:rPr>
              <a:t>Outpatient Pharmacy, G/F TWGHs Tsui Tsin Tong”</a:t>
            </a:r>
            <a:endParaRPr sz="1100" dirty="0">
              <a:solidFill>
                <a:schemeClr val="dk1"/>
              </a:solidFill>
            </a:endParaRPr>
          </a:p>
          <a:p>
            <a:pPr marL="0" lvl="0" indent="0" algn="l" rtl="0">
              <a:lnSpc>
                <a:spcPct val="120000"/>
              </a:lnSpc>
              <a:spcBef>
                <a:spcPts val="1800"/>
              </a:spcBef>
              <a:spcAft>
                <a:spcPts val="0"/>
              </a:spcAft>
              <a:buNone/>
            </a:pPr>
            <a:r>
              <a:rPr lang="zh-TW" sz="1100" dirty="0">
                <a:solidFill>
                  <a:srgbClr val="AD6332"/>
                </a:solidFill>
              </a:rPr>
              <a:t>Main Pharmacy (2/F, New Building) </a:t>
            </a:r>
            <a:r>
              <a:rPr lang="zh-TW" sz="1100" dirty="0">
                <a:solidFill>
                  <a:schemeClr val="dk1"/>
                </a:solidFill>
              </a:rPr>
              <a:t>更改為</a:t>
            </a:r>
            <a:endParaRPr sz="1100" dirty="0">
              <a:solidFill>
                <a:schemeClr val="dk1"/>
              </a:solidFill>
            </a:endParaRPr>
          </a:p>
          <a:p>
            <a:pPr marL="0" lvl="0" indent="0" algn="l" rtl="0">
              <a:lnSpc>
                <a:spcPct val="120000"/>
              </a:lnSpc>
              <a:spcBef>
                <a:spcPts val="1800"/>
              </a:spcBef>
              <a:spcAft>
                <a:spcPts val="0"/>
              </a:spcAft>
              <a:buNone/>
            </a:pPr>
            <a:r>
              <a:rPr lang="zh-TW" sz="1100" dirty="0">
                <a:solidFill>
                  <a:schemeClr val="dk1"/>
                </a:solidFill>
              </a:rPr>
              <a:t>“Outpatient Building (for AM and PM session patient)</a:t>
            </a:r>
            <a:endParaRPr sz="1100" dirty="0">
              <a:solidFill>
                <a:schemeClr val="dk1"/>
              </a:solidFill>
            </a:endParaRPr>
          </a:p>
          <a:p>
            <a:pPr marL="0" lvl="0" indent="0" algn="l" rtl="0">
              <a:lnSpc>
                <a:spcPct val="120000"/>
              </a:lnSpc>
              <a:spcBef>
                <a:spcPts val="1800"/>
              </a:spcBef>
              <a:spcAft>
                <a:spcPts val="0"/>
              </a:spcAft>
              <a:buNone/>
            </a:pPr>
            <a:r>
              <a:rPr lang="zh-TW" sz="1100" dirty="0">
                <a:solidFill>
                  <a:schemeClr val="dk1"/>
                </a:solidFill>
              </a:rPr>
              <a:t>(2F Main Building for Evening Clinic patient)”</a:t>
            </a:r>
            <a:endParaRPr sz="1100" dirty="0">
              <a:solidFill>
                <a:schemeClr val="dk1"/>
              </a:solidFill>
            </a:endParaRPr>
          </a:p>
          <a:p>
            <a:pPr marL="0" lvl="0" indent="0" algn="l" rtl="0">
              <a:lnSpc>
                <a:spcPct val="120000"/>
              </a:lnSpc>
              <a:spcBef>
                <a:spcPts val="1800"/>
              </a:spcBef>
              <a:spcAft>
                <a:spcPts val="0"/>
              </a:spcAft>
              <a:buNone/>
            </a:pPr>
            <a:endParaRPr sz="1100" dirty="0">
              <a:solidFill>
                <a:schemeClr val="dk1"/>
              </a:solidFill>
            </a:endParaRPr>
          </a:p>
          <a:p>
            <a:pPr marL="0" lvl="0" indent="0" algn="l" rtl="0">
              <a:lnSpc>
                <a:spcPct val="120000"/>
              </a:lnSpc>
              <a:spcBef>
                <a:spcPts val="600"/>
              </a:spcBef>
              <a:spcAft>
                <a:spcPts val="0"/>
              </a:spcAft>
              <a:buNone/>
            </a:pPr>
            <a:r>
              <a:rPr lang="zh-TW" sz="1100" dirty="0">
                <a:solidFill>
                  <a:srgbClr val="AD6332"/>
                </a:solidFill>
              </a:rPr>
              <a:t>門診藥劑部（東華三院徐展堂門診大樓地下）</a:t>
            </a:r>
            <a:endParaRPr sz="1100" dirty="0">
              <a:solidFill>
                <a:srgbClr val="AD6332"/>
              </a:solidFill>
            </a:endParaRPr>
          </a:p>
          <a:p>
            <a:pPr marL="0" lvl="0" indent="0" algn="l" rtl="0">
              <a:lnSpc>
                <a:spcPct val="120000"/>
              </a:lnSpc>
              <a:spcBef>
                <a:spcPts val="1800"/>
              </a:spcBef>
              <a:spcAft>
                <a:spcPts val="0"/>
              </a:spcAft>
              <a:buClr>
                <a:schemeClr val="dk1"/>
              </a:buClr>
              <a:buSzPts val="1100"/>
              <a:buFont typeface="Arial" panose="020B0604020202020204"/>
              <a:buNone/>
            </a:pPr>
            <a:r>
              <a:rPr lang="zh-TW" sz="1100" dirty="0">
                <a:solidFill>
                  <a:schemeClr val="dk1"/>
                </a:solidFill>
              </a:rPr>
              <a:t>更改為「東華三院徐展堂門診大樓地下門診藥劑部」</a:t>
            </a:r>
            <a:endParaRPr sz="1100" dirty="0">
              <a:solidFill>
                <a:schemeClr val="dk1"/>
              </a:solidFill>
            </a:endParaRPr>
          </a:p>
          <a:p>
            <a:pPr marL="0" lvl="0" indent="0" algn="l" rtl="0">
              <a:spcBef>
                <a:spcPts val="600"/>
              </a:spcBef>
              <a:spcAft>
                <a:spcPts val="1200"/>
              </a:spcAft>
              <a:buNone/>
            </a:pPr>
            <a:endParaRPr dirty="0"/>
          </a:p>
        </p:txBody>
      </p:sp>
      <p:pic>
        <p:nvPicPr>
          <p:cNvPr id="129" name="Google Shape;129;p22"/>
          <p:cNvPicPr preferRelativeResize="0"/>
          <p:nvPr/>
        </p:nvPicPr>
        <p:blipFill>
          <a:blip r:embed="rId3"/>
          <a:stretch>
            <a:fillRect/>
          </a:stretch>
        </p:blipFill>
        <p:spPr>
          <a:xfrm>
            <a:off x="4071700" y="1582550"/>
            <a:ext cx="4956850" cy="2367925"/>
          </a:xfrm>
          <a:prstGeom prst="rect">
            <a:avLst/>
          </a:prstGeom>
          <a:noFill/>
          <a:ln>
            <a:noFill/>
          </a:ln>
        </p:spPr>
      </p:pic>
      <p:pic>
        <p:nvPicPr>
          <p:cNvPr id="130" name="Google Shape;130;p22"/>
          <p:cNvPicPr preferRelativeResize="0"/>
          <p:nvPr/>
        </p:nvPicPr>
        <p:blipFill>
          <a:blip r:embed="rId4"/>
          <a:stretch>
            <a:fillRect/>
          </a:stretch>
        </p:blipFill>
        <p:spPr>
          <a:xfrm>
            <a:off x="359800" y="4012375"/>
            <a:ext cx="6530901" cy="1025275"/>
          </a:xfrm>
          <a:prstGeom prst="rect">
            <a:avLst/>
          </a:prstGeom>
          <a:noFill/>
          <a:ln>
            <a:noFill/>
          </a:ln>
        </p:spPr>
      </p:pic>
      <p:sp>
        <p:nvSpPr>
          <p:cNvPr id="131" name="Google Shape;131;p22"/>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23</a:t>
            </a:r>
            <a:r>
              <a:rPr lang="zh-TW" sz="2800">
                <a:solidFill>
                  <a:srgbClr val="000000"/>
                </a:solidFill>
              </a:rPr>
              <a:t> Dec</a:t>
            </a:r>
            <a:endParaRPr sz="1800">
              <a:solidFill>
                <a:srgbClr val="595959"/>
              </a:solidFill>
            </a:endParaRPr>
          </a:p>
        </p:txBody>
      </p:sp>
      <p:sp>
        <p:nvSpPr>
          <p:cNvPr id="10" name="矩形 9">
            <a:extLst>
              <a:ext uri="{FF2B5EF4-FFF2-40B4-BE49-F238E27FC236}">
                <a16:creationId xmlns:a16="http://schemas.microsoft.com/office/drawing/2014/main" id="{F6CCDBF4-DA48-4C5F-8D4B-357FC625C9BB}"/>
              </a:ext>
            </a:extLst>
          </p:cNvPr>
          <p:cNvSpPr/>
          <p:nvPr/>
        </p:nvSpPr>
        <p:spPr>
          <a:xfrm>
            <a:off x="7526020" y="208915"/>
            <a:ext cx="1288415" cy="378460"/>
          </a:xfrm>
          <a:prstGeom prst="rect">
            <a:avLst/>
          </a:prstGeom>
          <a:solidFill>
            <a:schemeClr val="accent5"/>
          </a:solidFill>
          <a:ln>
            <a:solidFill>
              <a:schemeClr val="accent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TW" altLang="en-US" dirty="0"/>
              <a:t>待檢查</a:t>
            </a: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u="sng" dirty="0">
                <a:solidFill>
                  <a:schemeClr val="hlink"/>
                </a:solidFill>
                <a:latin typeface="Calibri" panose="020F0502020204030204"/>
                <a:ea typeface="Calibri" panose="020F0502020204030204"/>
                <a:cs typeface="Calibri" panose="020F0502020204030204"/>
                <a:sym typeface="Calibri" panose="020F0502020204030204"/>
                <a:hlinkClick r:id="rId3"/>
              </a:rPr>
              <a:t>https://kwh.9u1.net/Visitors.html</a:t>
            </a:r>
            <a:endParaRPr dirty="0"/>
          </a:p>
        </p:txBody>
      </p:sp>
      <p:pic>
        <p:nvPicPr>
          <p:cNvPr id="137" name="Google Shape;137;p23"/>
          <p:cNvPicPr preferRelativeResize="0"/>
          <p:nvPr/>
        </p:nvPicPr>
        <p:blipFill>
          <a:blip r:embed="rId4"/>
          <a:stretch>
            <a:fillRect/>
          </a:stretch>
        </p:blipFill>
        <p:spPr>
          <a:xfrm>
            <a:off x="657425" y="824700"/>
            <a:ext cx="7391400" cy="3952875"/>
          </a:xfrm>
          <a:prstGeom prst="rect">
            <a:avLst/>
          </a:prstGeom>
          <a:noFill/>
          <a:ln>
            <a:noFill/>
          </a:ln>
        </p:spPr>
      </p:pic>
      <p:sp>
        <p:nvSpPr>
          <p:cNvPr id="5" name="文本框 4"/>
          <p:cNvSpPr txBox="1"/>
          <p:nvPr/>
        </p:nvSpPr>
        <p:spPr>
          <a:xfrm>
            <a:off x="96780" y="365925"/>
            <a:ext cx="4572000" cy="523220"/>
          </a:xfrm>
          <a:prstGeom prst="rect">
            <a:avLst/>
          </a:prstGeom>
          <a:noFill/>
        </p:spPr>
        <p:txBody>
          <a:bodyPr wrap="square">
            <a:spAutoFit/>
          </a:bodyPr>
          <a:lstStyle/>
          <a:p>
            <a:r>
              <a:rPr lang="zh-HK" altLang="en-US" dirty="0"/>
              <a:t>https://drive.google.com/drive/u/1/folders/1zPditDSbk2SeYeIdsbIEBVUg5Ni47emQ</a:t>
            </a:r>
          </a:p>
        </p:txBody>
      </p:sp>
      <p:sp>
        <p:nvSpPr>
          <p:cNvPr id="3" name="矩形 2"/>
          <p:cNvSpPr/>
          <p:nvPr/>
        </p:nvSpPr>
        <p:spPr>
          <a:xfrm>
            <a:off x="7034873" y="184650"/>
            <a:ext cx="1888870" cy="410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已修改</a:t>
            </a:r>
            <a:endParaRPr lang="zh-HK"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4"/>
          <p:cNvPicPr preferRelativeResize="0"/>
          <p:nvPr/>
        </p:nvPicPr>
        <p:blipFill>
          <a:blip r:embed="rId3"/>
          <a:stretch>
            <a:fillRect/>
          </a:stretch>
        </p:blipFill>
        <p:spPr>
          <a:xfrm>
            <a:off x="82475" y="2180275"/>
            <a:ext cx="8839201" cy="2138664"/>
          </a:xfrm>
          <a:prstGeom prst="rect">
            <a:avLst/>
          </a:prstGeom>
          <a:noFill/>
          <a:ln>
            <a:noFill/>
          </a:ln>
        </p:spPr>
      </p:pic>
      <p:sp>
        <p:nvSpPr>
          <p:cNvPr id="143" name="Google Shape;143;p24"/>
          <p:cNvSpPr txBox="1"/>
          <p:nvPr/>
        </p:nvSpPr>
        <p:spPr>
          <a:xfrm>
            <a:off x="290925" y="202000"/>
            <a:ext cx="8325600" cy="1600800"/>
          </a:xfrm>
          <a:prstGeom prst="rect">
            <a:avLst/>
          </a:prstGeom>
          <a:solidFill>
            <a:schemeClr val="accent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Redirect link to Pharmarcy&gt;</a:t>
            </a:r>
            <a:r>
              <a:rPr lang="zh-TW" sz="1700" b="1">
                <a:solidFill>
                  <a:schemeClr val="dk1"/>
                </a:solidFill>
              </a:rPr>
              <a:t>Service Hours, Contact Information and Location </a:t>
            </a:r>
            <a:r>
              <a:rPr lang="zh-TW" sz="1800">
                <a:solidFill>
                  <a:schemeClr val="dk2"/>
                </a:solidFill>
              </a:rPr>
              <a:t>for the following 4 locations:</a:t>
            </a:r>
            <a:br>
              <a:rPr lang="zh-TW" sz="1800">
                <a:solidFill>
                  <a:schemeClr val="dk2"/>
                </a:solidFill>
              </a:rPr>
            </a:br>
            <a:r>
              <a:rPr lang="zh-TW">
                <a:solidFill>
                  <a:schemeClr val="dk1"/>
                </a:solidFill>
              </a:rPr>
              <a:t>https://kwh.9u1.net/Emergency.html</a:t>
            </a:r>
            <a:endParaRPr sz="1800">
              <a:solidFill>
                <a:schemeClr val="dk2"/>
              </a:solidFill>
            </a:endParaRPr>
          </a:p>
          <a:p>
            <a:pPr marL="0" lvl="0" indent="0" algn="l" rtl="0">
              <a:spcBef>
                <a:spcPts val="0"/>
              </a:spcBef>
              <a:spcAft>
                <a:spcPts val="0"/>
              </a:spcAft>
              <a:buClr>
                <a:schemeClr val="dk1"/>
              </a:buClr>
              <a:buSzPts val="1100"/>
              <a:buFont typeface="Arial" panose="020B0604020202020204"/>
              <a:buNone/>
            </a:pPr>
            <a:r>
              <a:rPr lang="zh-TW">
                <a:solidFill>
                  <a:schemeClr val="dk1"/>
                </a:solidFill>
              </a:rPr>
              <a:t>https://kwh.9u1.net/In-patients.html</a:t>
            </a:r>
            <a:endParaRPr>
              <a:solidFill>
                <a:schemeClr val="dk1"/>
              </a:solidFill>
            </a:endParaRPr>
          </a:p>
          <a:p>
            <a:pPr marL="0" lvl="0" indent="0" algn="l" rtl="0">
              <a:spcBef>
                <a:spcPts val="0"/>
              </a:spcBef>
              <a:spcAft>
                <a:spcPts val="0"/>
              </a:spcAft>
              <a:buClr>
                <a:schemeClr val="dk1"/>
              </a:buClr>
              <a:buSzPts val="1100"/>
              <a:buFont typeface="Arial" panose="020B0604020202020204"/>
              <a:buNone/>
            </a:pPr>
            <a:r>
              <a:rPr lang="zh-TW">
                <a:solidFill>
                  <a:schemeClr val="dk1"/>
                </a:solidFill>
              </a:rPr>
              <a:t>https://kwh.9u1.net/Specialist-Out-patient.html</a:t>
            </a:r>
            <a:endParaRPr>
              <a:solidFill>
                <a:schemeClr val="dk1"/>
              </a:solidFill>
            </a:endParaRPr>
          </a:p>
          <a:p>
            <a:pPr marL="0" lvl="0" indent="0" algn="l" rtl="0">
              <a:spcBef>
                <a:spcPts val="0"/>
              </a:spcBef>
              <a:spcAft>
                <a:spcPts val="0"/>
              </a:spcAft>
              <a:buNone/>
            </a:pPr>
            <a:r>
              <a:rPr lang="zh-TW">
                <a:solidFill>
                  <a:schemeClr val="dk1"/>
                </a:solidFill>
              </a:rPr>
              <a:t>https://kwh.9u1.net/General-Out-patient.html</a:t>
            </a:r>
            <a:endParaRPr sz="1800">
              <a:solidFill>
                <a:schemeClr val="dk2"/>
              </a:solidFill>
            </a:endParaRPr>
          </a:p>
        </p:txBody>
      </p:sp>
      <p:sp>
        <p:nvSpPr>
          <p:cNvPr id="6" name="矩形 5">
            <a:extLst>
              <a:ext uri="{FF2B5EF4-FFF2-40B4-BE49-F238E27FC236}">
                <a16:creationId xmlns:a16="http://schemas.microsoft.com/office/drawing/2014/main" id="{AE4A8DC4-3C31-4F26-8C96-506FC1600083}"/>
              </a:ext>
            </a:extLst>
          </p:cNvPr>
          <p:cNvSpPr/>
          <p:nvPr/>
        </p:nvSpPr>
        <p:spPr>
          <a:xfrm>
            <a:off x="7678420" y="361315"/>
            <a:ext cx="1288415" cy="378460"/>
          </a:xfrm>
          <a:prstGeom prst="rect">
            <a:avLst/>
          </a:prstGeom>
          <a:solidFill>
            <a:schemeClr val="accent5"/>
          </a:solidFill>
          <a:ln>
            <a:solidFill>
              <a:schemeClr val="accent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TW" altLang="en-US" dirty="0"/>
              <a:t>待檢查</a:t>
            </a:r>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p:nvPr/>
        </p:nvSpPr>
        <p:spPr>
          <a:xfrm>
            <a:off x="0" y="0"/>
            <a:ext cx="5500800" cy="1216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panose="020B0604020202020204"/>
              <a:buNone/>
            </a:pPr>
            <a:r>
              <a:rPr lang="zh-TW" sz="1600" b="1" dirty="0">
                <a:solidFill>
                  <a:schemeClr val="dk1"/>
                </a:solidFill>
                <a:latin typeface="Calibri" panose="020F0502020204030204"/>
                <a:ea typeface="Calibri" panose="020F0502020204030204"/>
                <a:cs typeface="Calibri" panose="020F0502020204030204"/>
                <a:sym typeface="Calibri" panose="020F0502020204030204"/>
              </a:rPr>
              <a:t>For SOPD</a:t>
            </a:r>
            <a:endParaRPr sz="1100" dirty="0">
              <a:solidFill>
                <a:srgbClr val="1F497D"/>
              </a:solidFill>
              <a:latin typeface="Calibri" panose="020F0502020204030204"/>
              <a:ea typeface="Calibri" panose="020F0502020204030204"/>
              <a:cs typeface="Calibri" panose="020F0502020204030204"/>
              <a:sym typeface="Calibri" panose="020F0502020204030204"/>
            </a:endParaRPr>
          </a:p>
          <a:p>
            <a:pPr marL="0" lvl="0" indent="0" algn="l" rtl="0">
              <a:lnSpc>
                <a:spcPct val="115000"/>
              </a:lnSpc>
              <a:spcBef>
                <a:spcPts val="1200"/>
              </a:spcBef>
              <a:spcAft>
                <a:spcPts val="0"/>
              </a:spcAft>
              <a:buClr>
                <a:schemeClr val="dk1"/>
              </a:buClr>
              <a:buSzPts val="1100"/>
              <a:buFont typeface="Arial" panose="020B0604020202020204"/>
              <a:buNone/>
            </a:pPr>
            <a:r>
              <a:rPr lang="zh-TW" sz="1100" u="sng" dirty="0">
                <a:solidFill>
                  <a:schemeClr val="hlink"/>
                </a:solidFill>
                <a:latin typeface="Calibri" panose="020F0502020204030204"/>
                <a:ea typeface="Calibri" panose="020F0502020204030204"/>
                <a:cs typeface="Calibri" panose="020F0502020204030204"/>
                <a:sym typeface="Calibri" panose="020F0502020204030204"/>
                <a:hlinkClick r:id="rId3"/>
              </a:rPr>
              <a:t>https://kwh.9u1.net/Specialist-Out-patient.html</a:t>
            </a:r>
            <a:endParaRPr sz="1100" u="sng" dirty="0">
              <a:solidFill>
                <a:schemeClr val="hlink"/>
              </a:solidFill>
              <a:latin typeface="Calibri" panose="020F0502020204030204"/>
              <a:ea typeface="Calibri" panose="020F0502020204030204"/>
              <a:cs typeface="Calibri" panose="020F0502020204030204"/>
              <a:sym typeface="Calibri" panose="020F0502020204030204"/>
            </a:endParaRPr>
          </a:p>
          <a:p>
            <a:pPr marL="0" lvl="0" indent="0" algn="l" rtl="0">
              <a:lnSpc>
                <a:spcPct val="115000"/>
              </a:lnSpc>
              <a:spcBef>
                <a:spcPts val="1200"/>
              </a:spcBef>
              <a:spcAft>
                <a:spcPts val="1200"/>
              </a:spcAft>
              <a:buNone/>
            </a:pPr>
            <a:endParaRPr sz="1600"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9" name="Google Shape;149;p25"/>
          <p:cNvSpPr txBox="1"/>
          <p:nvPr/>
        </p:nvSpPr>
        <p:spPr>
          <a:xfrm>
            <a:off x="3006825" y="1888025"/>
            <a:ext cx="1126500" cy="2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50" name="Google Shape;150;p25"/>
          <p:cNvSpPr txBox="1"/>
          <p:nvPr/>
        </p:nvSpPr>
        <p:spPr>
          <a:xfrm>
            <a:off x="4133325" y="730350"/>
            <a:ext cx="3000000" cy="369300"/>
          </a:xfrm>
          <a:prstGeom prst="rect">
            <a:avLst/>
          </a:prstGeom>
          <a:solidFill>
            <a:schemeClr val="accent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a:solidFill>
                  <a:srgbClr val="1F497D"/>
                </a:solidFill>
                <a:latin typeface="Calibri" panose="020F0502020204030204"/>
                <a:ea typeface="Calibri" panose="020F0502020204030204"/>
                <a:cs typeface="Calibri" panose="020F0502020204030204"/>
                <a:sym typeface="Calibri" panose="020F0502020204030204"/>
              </a:rPr>
              <a:t>Please amend (Chinese &amp; English version ) </a:t>
            </a:r>
          </a:p>
        </p:txBody>
      </p:sp>
      <p:pic>
        <p:nvPicPr>
          <p:cNvPr id="151" name="Google Shape;151;p25"/>
          <p:cNvPicPr preferRelativeResize="0"/>
          <p:nvPr/>
        </p:nvPicPr>
        <p:blipFill rotWithShape="1">
          <a:blip r:embed="rId4"/>
          <a:srcRect b="22630"/>
          <a:stretch>
            <a:fillRect/>
          </a:stretch>
        </p:blipFill>
        <p:spPr>
          <a:xfrm>
            <a:off x="152400" y="1574150"/>
            <a:ext cx="8839201" cy="1628275"/>
          </a:xfrm>
          <a:prstGeom prst="rect">
            <a:avLst/>
          </a:prstGeom>
          <a:noFill/>
          <a:ln>
            <a:noFill/>
          </a:ln>
        </p:spPr>
      </p:pic>
      <p:pic>
        <p:nvPicPr>
          <p:cNvPr id="152" name="Google Shape;152;p25"/>
          <p:cNvPicPr preferRelativeResize="0"/>
          <p:nvPr/>
        </p:nvPicPr>
        <p:blipFill>
          <a:blip r:embed="rId5"/>
          <a:stretch>
            <a:fillRect/>
          </a:stretch>
        </p:blipFill>
        <p:spPr>
          <a:xfrm>
            <a:off x="152400" y="3242725"/>
            <a:ext cx="8839202" cy="665045"/>
          </a:xfrm>
          <a:prstGeom prst="rect">
            <a:avLst/>
          </a:prstGeom>
          <a:noFill/>
          <a:ln>
            <a:noFill/>
          </a:ln>
        </p:spPr>
      </p:pic>
      <p:sp>
        <p:nvSpPr>
          <p:cNvPr id="4" name="矩形 3"/>
          <p:cNvSpPr/>
          <p:nvPr/>
        </p:nvSpPr>
        <p:spPr>
          <a:xfrm>
            <a:off x="5107305"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已完成</a:t>
            </a:r>
          </a:p>
        </p:txBody>
      </p:sp>
      <p:sp>
        <p:nvSpPr>
          <p:cNvPr id="9" name="矩形 8">
            <a:extLst>
              <a:ext uri="{FF2B5EF4-FFF2-40B4-BE49-F238E27FC236}">
                <a16:creationId xmlns:a16="http://schemas.microsoft.com/office/drawing/2014/main" id="{C91B0132-8BA6-4E3E-8EC9-64416B30443E}"/>
              </a:ext>
            </a:extLst>
          </p:cNvPr>
          <p:cNvSpPr/>
          <p:nvPr/>
        </p:nvSpPr>
        <p:spPr>
          <a:xfrm>
            <a:off x="6331123" y="96192"/>
            <a:ext cx="2723515" cy="650855"/>
          </a:xfrm>
          <a:prstGeom prst="rect">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TW" altLang="en-US" dirty="0"/>
              <a:t>與</a:t>
            </a:r>
            <a:r>
              <a:rPr lang="en-US" altLang="zh-TW" dirty="0"/>
              <a:t>PPT</a:t>
            </a:r>
            <a:r>
              <a:rPr lang="zh-TW" altLang="en-US" dirty="0"/>
              <a:t>後面重疊</a:t>
            </a:r>
            <a:r>
              <a:rPr lang="en-US" altLang="zh-TW" dirty="0"/>
              <a:t>, </a:t>
            </a:r>
            <a:r>
              <a:rPr lang="zh-TW" altLang="en-US" dirty="0"/>
              <a:t>現前按後面的指示作準</a:t>
            </a:r>
            <a:endParaRPr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TW" sz="2500" u="sng" dirty="0">
                <a:solidFill>
                  <a:schemeClr val="hlink"/>
                </a:solidFill>
                <a:hlinkClick r:id="rId3"/>
              </a:rPr>
              <a:t>https://kwh.9u1.net/Services/Pharmacy.html</a:t>
            </a:r>
            <a:endParaRPr dirty="0"/>
          </a:p>
        </p:txBody>
      </p:sp>
      <p:sp>
        <p:nvSpPr>
          <p:cNvPr id="158" name="Google Shape;158;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zh-TW" sz="1300" b="1" dirty="0">
                <a:latin typeface="Calibri" panose="020F0502020204030204"/>
                <a:ea typeface="Calibri" panose="020F0502020204030204"/>
                <a:cs typeface="Calibri" panose="020F0502020204030204"/>
                <a:sym typeface="Calibri" panose="020F0502020204030204"/>
              </a:rPr>
              <a:t>在</a:t>
            </a:r>
            <a:r>
              <a:rPr lang="zh-TW" sz="1300" b="1" dirty="0">
                <a:solidFill>
                  <a:srgbClr val="2D2D2D"/>
                </a:solidFill>
              </a:rPr>
              <a:t>Pharmacy Services藥劑服務 和</a:t>
            </a:r>
            <a:r>
              <a:rPr lang="zh-TW" sz="1400" dirty="0"/>
              <a:t>Useful Information</a:t>
            </a:r>
            <a:r>
              <a:rPr lang="zh-TW" sz="1400" dirty="0">
                <a:solidFill>
                  <a:schemeClr val="dk1"/>
                </a:solidFill>
              </a:rPr>
              <a:t>實用資訊</a:t>
            </a:r>
            <a:endParaRPr sz="1400" dirty="0">
              <a:solidFill>
                <a:schemeClr val="dk1"/>
              </a:solidFill>
            </a:endParaRPr>
          </a:p>
          <a:p>
            <a:pPr marL="0" lvl="0" indent="0" algn="l" rtl="0">
              <a:spcBef>
                <a:spcPts val="0"/>
              </a:spcBef>
              <a:spcAft>
                <a:spcPts val="0"/>
              </a:spcAft>
              <a:buClr>
                <a:schemeClr val="dk1"/>
              </a:buClr>
              <a:buSzPts val="1100"/>
              <a:buFont typeface="Arial" panose="020B0604020202020204"/>
              <a:buNone/>
            </a:pPr>
            <a:r>
              <a:rPr lang="zh-TW" dirty="0"/>
              <a:t>連結錯誤</a:t>
            </a:r>
            <a:endParaRPr sz="1400" dirty="0">
              <a:solidFill>
                <a:schemeClr val="dk1"/>
              </a:solidFill>
            </a:endParaRPr>
          </a:p>
          <a:p>
            <a:pPr marL="0" lvl="0" indent="0" algn="l" rtl="0">
              <a:spcBef>
                <a:spcPts val="1200"/>
              </a:spcBef>
              <a:spcAft>
                <a:spcPts val="0"/>
              </a:spcAft>
              <a:buNone/>
            </a:pPr>
            <a:r>
              <a:rPr lang="zh-TW" sz="1300" b="1" dirty="0">
                <a:latin typeface="Calibri" panose="020F0502020204030204"/>
                <a:ea typeface="Calibri" panose="020F0502020204030204"/>
                <a:cs typeface="Calibri" panose="020F0502020204030204"/>
                <a:sym typeface="Calibri" panose="020F0502020204030204"/>
              </a:rPr>
              <a:t>繁體中文版</a:t>
            </a:r>
            <a:r>
              <a:rPr lang="zh-TW" sz="1200" dirty="0">
                <a:solidFill>
                  <a:srgbClr val="002060"/>
                </a:solidFill>
                <a:highlight>
                  <a:srgbClr val="FFFFFF"/>
                </a:highlight>
              </a:rPr>
              <a:t>:</a:t>
            </a:r>
            <a:endParaRPr sz="1200" dirty="0">
              <a:solidFill>
                <a:srgbClr val="002060"/>
              </a:solidFill>
              <a:highlight>
                <a:srgbClr val="FFFFFF"/>
              </a:highlight>
            </a:endParaRPr>
          </a:p>
          <a:p>
            <a:pPr marL="0" lvl="0" indent="0" algn="l" rtl="0">
              <a:spcBef>
                <a:spcPts val="0"/>
              </a:spcBef>
              <a:spcAft>
                <a:spcPts val="0"/>
              </a:spcAft>
              <a:buNone/>
            </a:pPr>
            <a:endParaRPr sz="1200" dirty="0">
              <a:solidFill>
                <a:srgbClr val="002060"/>
              </a:solidFill>
              <a:highlight>
                <a:srgbClr val="FFFFFF"/>
              </a:highlight>
            </a:endParaRPr>
          </a:p>
          <a:p>
            <a:pPr marL="0" lvl="0" indent="0" algn="l" rtl="0">
              <a:spcBef>
                <a:spcPts val="0"/>
              </a:spcBef>
              <a:spcAft>
                <a:spcPts val="0"/>
              </a:spcAft>
              <a:buNone/>
            </a:pPr>
            <a:r>
              <a:rPr lang="zh-TW" sz="1200" dirty="0">
                <a:solidFill>
                  <a:srgbClr val="002060"/>
                </a:solidFill>
                <a:highlight>
                  <a:srgbClr val="FFFFFF"/>
                </a:highlight>
              </a:rPr>
              <a:t>「覆配易」覆配藥物服務</a:t>
            </a:r>
            <a:r>
              <a:rPr lang="zh-TW" sz="1100" u="sng" dirty="0">
                <a:solidFill>
                  <a:schemeClr val="hlink"/>
                </a:solidFill>
                <a:hlinkClick r:id="rId4"/>
              </a:rPr>
              <a:t>https://www.ha.org.hk/visitor/template27.asp?Parent_ID=10081&amp;Content_ID=241420&amp;Dimension=100&amp;Lang=CHIB5&amp;Ver=HTML&amp;Change_Page=1</a:t>
            </a:r>
            <a:endParaRPr sz="1100" dirty="0"/>
          </a:p>
          <a:p>
            <a:pPr marL="0" lvl="0" indent="0" algn="l" rtl="0">
              <a:spcBef>
                <a:spcPts val="0"/>
              </a:spcBef>
              <a:spcAft>
                <a:spcPts val="0"/>
              </a:spcAft>
              <a:buNone/>
            </a:pPr>
            <a:endParaRPr sz="1100" dirty="0"/>
          </a:p>
          <a:p>
            <a:pPr marL="0" lvl="0" indent="0" algn="l" rtl="0">
              <a:spcBef>
                <a:spcPts val="1200"/>
              </a:spcBef>
              <a:spcAft>
                <a:spcPts val="0"/>
              </a:spcAft>
              <a:buNone/>
            </a:pPr>
            <a:r>
              <a:rPr lang="zh-TW" sz="1300" b="1" dirty="0">
                <a:solidFill>
                  <a:schemeClr val="dk1"/>
                </a:solidFill>
                <a:latin typeface="Calibri" panose="020F0502020204030204"/>
                <a:ea typeface="Calibri" panose="020F0502020204030204"/>
                <a:cs typeface="Calibri" panose="020F0502020204030204"/>
                <a:sym typeface="Calibri" panose="020F0502020204030204"/>
              </a:rPr>
              <a:t>簡體中文版:</a:t>
            </a:r>
            <a:endParaRPr sz="1300" b="1" dirty="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1200"/>
              </a:spcBef>
              <a:spcAft>
                <a:spcPts val="0"/>
              </a:spcAft>
              <a:buNone/>
            </a:pPr>
            <a:r>
              <a:rPr lang="zh-TW" sz="1100" dirty="0">
                <a:solidFill>
                  <a:srgbClr val="002060"/>
                </a:solidFill>
                <a:latin typeface="Calibri" panose="020F0502020204030204"/>
                <a:ea typeface="Calibri" panose="020F0502020204030204"/>
                <a:cs typeface="Calibri" panose="020F0502020204030204"/>
                <a:sym typeface="Calibri" panose="020F0502020204030204"/>
              </a:rPr>
              <a:t>「覆配易」覆配药物服务</a:t>
            </a:r>
            <a:endParaRPr sz="1100" dirty="0">
              <a:solidFill>
                <a:srgbClr val="002060"/>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zh-TW" sz="900" u="sng" dirty="0">
                <a:solidFill>
                  <a:schemeClr val="hlink"/>
                </a:solidFill>
                <a:hlinkClick r:id="rId5"/>
              </a:rPr>
              <a:t>https://www.ha.org.hk/visitor/ha_view_content.asp?Content_ID=241423&amp;Lang=CHIGB&amp;Dimension=100&amp;Parent_ID=10081</a:t>
            </a:r>
            <a:endParaRPr sz="1300" b="1" dirty="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1200"/>
              </a:spcBef>
              <a:spcAft>
                <a:spcPts val="0"/>
              </a:spcAft>
              <a:buNone/>
            </a:pPr>
            <a:endParaRPr sz="1300" b="1" dirty="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endParaRPr sz="1100" dirty="0"/>
          </a:p>
        </p:txBody>
      </p:sp>
      <p:sp>
        <p:nvSpPr>
          <p:cNvPr id="159" name="Google Shape;159;p26"/>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23</a:t>
            </a:r>
            <a:r>
              <a:rPr lang="zh-TW" sz="2800">
                <a:solidFill>
                  <a:srgbClr val="000000"/>
                </a:solidFill>
              </a:rPr>
              <a:t> Dec</a:t>
            </a:r>
            <a:endParaRPr sz="1800">
              <a:solidFill>
                <a:srgbClr val="595959"/>
              </a:solidFill>
            </a:endParaRPr>
          </a:p>
        </p:txBody>
      </p:sp>
      <p:sp>
        <p:nvSpPr>
          <p:cNvPr id="9" name="矩形 8">
            <a:extLst>
              <a:ext uri="{FF2B5EF4-FFF2-40B4-BE49-F238E27FC236}">
                <a16:creationId xmlns:a16="http://schemas.microsoft.com/office/drawing/2014/main" id="{2D9D2C33-D453-4527-8156-B3205EBD5C90}"/>
              </a:ext>
            </a:extLst>
          </p:cNvPr>
          <p:cNvSpPr/>
          <p:nvPr/>
        </p:nvSpPr>
        <p:spPr>
          <a:xfrm>
            <a:off x="775208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已完成</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p:nvPr/>
        </p:nvSpPr>
        <p:spPr>
          <a:xfrm>
            <a:off x="0" y="0"/>
            <a:ext cx="5500800" cy="79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zh-TW" sz="1600" b="1" dirty="0">
                <a:solidFill>
                  <a:schemeClr val="dk1"/>
                </a:solidFill>
                <a:latin typeface="Calibri" panose="020F0502020204030204"/>
                <a:ea typeface="Calibri" panose="020F0502020204030204"/>
                <a:cs typeface="Calibri" panose="020F0502020204030204"/>
                <a:sym typeface="Calibri" panose="020F0502020204030204"/>
              </a:rPr>
              <a:t>For GOPD</a:t>
            </a:r>
            <a:endParaRPr sz="1600" b="1" dirty="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115000"/>
              </a:lnSpc>
              <a:spcBef>
                <a:spcPts val="1200"/>
              </a:spcBef>
              <a:spcAft>
                <a:spcPts val="1200"/>
              </a:spcAft>
              <a:buNone/>
            </a:pPr>
            <a:r>
              <a:rPr lang="zh-TW" sz="1100" u="sng" dirty="0">
                <a:solidFill>
                  <a:schemeClr val="hlink"/>
                </a:solidFill>
                <a:latin typeface="Calibri" panose="020F0502020204030204"/>
                <a:ea typeface="Calibri" panose="020F0502020204030204"/>
                <a:cs typeface="Calibri" panose="020F0502020204030204"/>
                <a:sym typeface="Calibri" panose="020F0502020204030204"/>
                <a:hlinkClick r:id="rId3"/>
              </a:rPr>
              <a:t>https://kwh.9u1.net/General-Out-patient.html?lang=en</a:t>
            </a:r>
            <a:endParaRPr sz="1100" u="sng" dirty="0">
              <a:solidFill>
                <a:schemeClr val="hlink"/>
              </a:solidFill>
              <a:latin typeface="Calibri" panose="020F0502020204030204"/>
              <a:ea typeface="Calibri" panose="020F0502020204030204"/>
              <a:cs typeface="Calibri" panose="020F0502020204030204"/>
              <a:sym typeface="Calibri" panose="020F0502020204030204"/>
            </a:endParaRPr>
          </a:p>
        </p:txBody>
      </p:sp>
      <p:pic>
        <p:nvPicPr>
          <p:cNvPr id="165" name="Google Shape;165;p27"/>
          <p:cNvPicPr preferRelativeResize="0"/>
          <p:nvPr/>
        </p:nvPicPr>
        <p:blipFill>
          <a:blip r:embed="rId4"/>
          <a:stretch>
            <a:fillRect/>
          </a:stretch>
        </p:blipFill>
        <p:spPr>
          <a:xfrm>
            <a:off x="152400" y="943500"/>
            <a:ext cx="5597125" cy="1267900"/>
          </a:xfrm>
          <a:prstGeom prst="rect">
            <a:avLst/>
          </a:prstGeom>
          <a:noFill/>
          <a:ln>
            <a:noFill/>
          </a:ln>
        </p:spPr>
      </p:pic>
      <p:pic>
        <p:nvPicPr>
          <p:cNvPr id="166" name="Google Shape;166;p27"/>
          <p:cNvPicPr preferRelativeResize="0"/>
          <p:nvPr/>
        </p:nvPicPr>
        <p:blipFill>
          <a:blip r:embed="rId5"/>
          <a:stretch>
            <a:fillRect/>
          </a:stretch>
        </p:blipFill>
        <p:spPr>
          <a:xfrm>
            <a:off x="152400" y="2363800"/>
            <a:ext cx="8839201" cy="1190043"/>
          </a:xfrm>
          <a:prstGeom prst="rect">
            <a:avLst/>
          </a:prstGeom>
          <a:noFill/>
          <a:ln>
            <a:noFill/>
          </a:ln>
        </p:spPr>
      </p:pic>
      <p:sp>
        <p:nvSpPr>
          <p:cNvPr id="167" name="Google Shape;167;p27"/>
          <p:cNvSpPr txBox="1"/>
          <p:nvPr/>
        </p:nvSpPr>
        <p:spPr>
          <a:xfrm>
            <a:off x="2085300" y="3192050"/>
            <a:ext cx="1887900" cy="3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150" b="1">
                <a:solidFill>
                  <a:srgbClr val="1F497D"/>
                </a:solidFill>
                <a:highlight>
                  <a:srgbClr val="00FFFF"/>
                </a:highlight>
                <a:latin typeface="Calibri" panose="020F0502020204030204"/>
                <a:ea typeface="Calibri" panose="020F0502020204030204"/>
                <a:cs typeface="Calibri" panose="020F0502020204030204"/>
                <a:sym typeface="Calibri" panose="020F0502020204030204"/>
              </a:rPr>
              <a:t>One-Stop Electronic Kiosk </a:t>
            </a:r>
            <a:endParaRPr sz="1150">
              <a:solidFill>
                <a:schemeClr val="dk2"/>
              </a:solidFill>
            </a:endParaRPr>
          </a:p>
        </p:txBody>
      </p:sp>
      <p:sp>
        <p:nvSpPr>
          <p:cNvPr id="168" name="Google Shape;168;p27"/>
          <p:cNvSpPr txBox="1"/>
          <p:nvPr/>
        </p:nvSpPr>
        <p:spPr>
          <a:xfrm>
            <a:off x="5545275" y="87750"/>
            <a:ext cx="351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panose="020B0604020202020204"/>
              <a:buNone/>
            </a:pPr>
            <a:r>
              <a:rPr lang="zh-TW" sz="2800">
                <a:solidFill>
                  <a:srgbClr val="000000"/>
                </a:solidFill>
              </a:rPr>
              <a:t>from </a:t>
            </a:r>
            <a:r>
              <a:rPr lang="zh-TW" sz="2800"/>
              <a:t>23</a:t>
            </a:r>
            <a:r>
              <a:rPr lang="zh-TW" sz="2800">
                <a:solidFill>
                  <a:srgbClr val="000000"/>
                </a:solidFill>
              </a:rPr>
              <a:t> Dec 2024</a:t>
            </a:r>
            <a:endParaRPr sz="1800">
              <a:solidFill>
                <a:srgbClr val="595959"/>
              </a:solidFill>
            </a:endParaRPr>
          </a:p>
        </p:txBody>
      </p:sp>
      <p:sp>
        <p:nvSpPr>
          <p:cNvPr id="11" name="矩形 10">
            <a:extLst>
              <a:ext uri="{FF2B5EF4-FFF2-40B4-BE49-F238E27FC236}">
                <a16:creationId xmlns:a16="http://schemas.microsoft.com/office/drawing/2014/main" id="{6A21092A-1ECD-4C0F-90BB-BE667C385189}"/>
              </a:ext>
            </a:extLst>
          </p:cNvPr>
          <p:cNvSpPr/>
          <p:nvPr/>
        </p:nvSpPr>
        <p:spPr>
          <a:xfrm>
            <a:off x="7526020" y="20891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TW" altLang="en-US" dirty="0"/>
              <a:t>沒有發現錯處</a:t>
            </a: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https://kwh.9u1.net/Specialist-Out-patient.html</a:t>
            </a:r>
          </a:p>
          <a:p>
            <a:pPr marL="0" lvl="0" indent="0" algn="l" rtl="0">
              <a:spcBef>
                <a:spcPts val="0"/>
              </a:spcBef>
              <a:spcAft>
                <a:spcPts val="0"/>
              </a:spcAft>
              <a:buNone/>
            </a:pPr>
            <a:endParaRPr lang="zh-TW" dirty="0"/>
          </a:p>
          <a:p>
            <a:pPr marL="0" lvl="0" indent="0" algn="l" rtl="0">
              <a:spcBef>
                <a:spcPts val="0"/>
              </a:spcBef>
              <a:spcAft>
                <a:spcPts val="0"/>
              </a:spcAft>
              <a:buNone/>
            </a:pPr>
            <a:endParaRPr lang="zh-TW" dirty="0"/>
          </a:p>
        </p:txBody>
      </p:sp>
      <p:sp>
        <p:nvSpPr>
          <p:cNvPr id="174" name="Google Shape;174;p28"/>
          <p:cNvSpPr txBox="1">
            <a:spLocks noGrp="1"/>
          </p:cNvSpPr>
          <p:nvPr>
            <p:ph type="body" idx="1"/>
          </p:nvPr>
        </p:nvSpPr>
        <p:spPr>
          <a:xfrm>
            <a:off x="311700" y="1152475"/>
            <a:ext cx="3779400" cy="3416400"/>
          </a:xfrm>
          <a:prstGeom prst="rect">
            <a:avLst/>
          </a:prstGeom>
        </p:spPr>
        <p:txBody>
          <a:bodyPr spcFirstLastPara="1" wrap="square" lIns="91425" tIns="91425" rIns="91425" bIns="91425" anchor="t" anchorCtr="0">
            <a:normAutofit fontScale="92500"/>
          </a:bodyPr>
          <a:lstStyle/>
          <a:p>
            <a:pPr marL="0" lvl="0" indent="0" algn="l" rtl="0">
              <a:spcBef>
                <a:spcPts val="1200"/>
              </a:spcBef>
              <a:spcAft>
                <a:spcPts val="0"/>
              </a:spcAft>
              <a:buNone/>
            </a:pPr>
            <a:r>
              <a:rPr lang="zh-TW" sz="1000">
                <a:solidFill>
                  <a:schemeClr val="dk1"/>
                </a:solidFill>
              </a:rPr>
              <a:t>The specialist outpatient clinics will arrange the date of medical appointment for new specialist out-patients based on their clinical conditions at the time of referral. </a:t>
            </a:r>
            <a:r>
              <a:rPr lang="zh-TW" sz="1000">
                <a:solidFill>
                  <a:srgbClr val="FF0000"/>
                </a:solidFill>
              </a:rPr>
              <a:t>Referrals will be screened by a specialist of the relevant specialty for classification into the following categories:</a:t>
            </a:r>
            <a:endParaRPr sz="1000">
              <a:solidFill>
                <a:srgbClr val="FF0000"/>
              </a:solidFill>
            </a:endParaRPr>
          </a:p>
          <a:p>
            <a:pPr marL="457200" lvl="0" indent="-342900" algn="l" rtl="0">
              <a:spcBef>
                <a:spcPts val="1200"/>
              </a:spcBef>
              <a:spcAft>
                <a:spcPts val="0"/>
              </a:spcAft>
              <a:buClr>
                <a:schemeClr val="dk1"/>
              </a:buClr>
              <a:buSzPts val="1800"/>
              <a:buChar char="●"/>
            </a:pPr>
            <a:r>
              <a:rPr lang="zh-TW" sz="1000">
                <a:solidFill>
                  <a:schemeClr val="dk1"/>
                </a:solidFill>
              </a:rPr>
              <a:t> </a:t>
            </a:r>
            <a:r>
              <a:rPr lang="zh-TW" sz="70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zh-TW" sz="1000">
                <a:solidFill>
                  <a:schemeClr val="dk1"/>
                </a:solidFill>
              </a:rPr>
              <a:t>Urgent Case (Priority 1);</a:t>
            </a:r>
            <a:endParaRPr sz="1000">
              <a:solidFill>
                <a:schemeClr val="dk1"/>
              </a:solidFill>
            </a:endParaRPr>
          </a:p>
          <a:p>
            <a:pPr marL="457200" lvl="0" indent="-342900" algn="l" rtl="0">
              <a:spcBef>
                <a:spcPts val="0"/>
              </a:spcBef>
              <a:spcAft>
                <a:spcPts val="0"/>
              </a:spcAft>
              <a:buClr>
                <a:schemeClr val="dk1"/>
              </a:buClr>
              <a:buSzPts val="1800"/>
              <a:buChar char="●"/>
            </a:pPr>
            <a:r>
              <a:rPr lang="zh-TW" sz="1000">
                <a:solidFill>
                  <a:schemeClr val="dk1"/>
                </a:solidFill>
              </a:rPr>
              <a:t>Semi-urgent Case (Priority 2);</a:t>
            </a:r>
            <a:endParaRPr sz="1000">
              <a:solidFill>
                <a:schemeClr val="dk1"/>
              </a:solidFill>
            </a:endParaRPr>
          </a:p>
          <a:p>
            <a:pPr marL="457200" lvl="0" indent="-342900" algn="l" rtl="0">
              <a:spcBef>
                <a:spcPts val="0"/>
              </a:spcBef>
              <a:spcAft>
                <a:spcPts val="0"/>
              </a:spcAft>
              <a:buClr>
                <a:schemeClr val="dk1"/>
              </a:buClr>
              <a:buSzPts val="1800"/>
              <a:buChar char="●"/>
            </a:pPr>
            <a:r>
              <a:rPr lang="zh-TW" sz="1000">
                <a:solidFill>
                  <a:schemeClr val="dk1"/>
                </a:solidFill>
              </a:rPr>
              <a:t>Stable Case (Routine)</a:t>
            </a:r>
            <a:endParaRPr sz="1000">
              <a:solidFill>
                <a:schemeClr val="dk1"/>
              </a:solidFill>
            </a:endParaRPr>
          </a:p>
          <a:p>
            <a:pPr marL="0" lvl="0" indent="0" algn="l" rtl="0">
              <a:spcBef>
                <a:spcPts val="1200"/>
              </a:spcBef>
              <a:spcAft>
                <a:spcPts val="0"/>
              </a:spcAft>
              <a:buNone/>
            </a:pPr>
            <a:r>
              <a:rPr lang="zh-TW" sz="1000">
                <a:solidFill>
                  <a:schemeClr val="dk1"/>
                </a:solidFill>
              </a:rPr>
              <a:t>Patients classified as urgent and semi-urgent would be arranged to have the consultation within 2 weeks and 8 weeks respectively as far as possible.</a:t>
            </a:r>
            <a:endParaRPr sz="1000">
              <a:solidFill>
                <a:schemeClr val="dk1"/>
              </a:solidFill>
            </a:endParaRPr>
          </a:p>
          <a:p>
            <a:pPr marL="0" lvl="0" indent="0" algn="l" rtl="0">
              <a:spcBef>
                <a:spcPts val="1200"/>
              </a:spcBef>
              <a:spcAft>
                <a:spcPts val="1200"/>
              </a:spcAft>
              <a:buNone/>
            </a:pPr>
            <a:r>
              <a:rPr lang="zh-TW" sz="1000">
                <a:solidFill>
                  <a:schemeClr val="dk1"/>
                </a:solidFill>
                <a:latin typeface="Calibri" panose="020F0502020204030204"/>
                <a:ea typeface="Calibri" panose="020F0502020204030204"/>
                <a:cs typeface="Calibri" panose="020F0502020204030204"/>
                <a:sym typeface="Calibri" panose="020F0502020204030204"/>
              </a:rPr>
              <a:t>If a patient's condition deteriorates before the appointment, he or she may contact the clinic concerned and request for an earlier appointment. If the condition is acute, the patient could also seek immediate treatment at the Accident and Emergency (A&amp;E) departments.</a:t>
            </a:r>
            <a:endParaRPr sz="10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175" name="Google Shape;175;p28"/>
          <p:cNvPicPr preferRelativeResize="0"/>
          <p:nvPr/>
        </p:nvPicPr>
        <p:blipFill>
          <a:blip r:embed="rId3"/>
          <a:stretch>
            <a:fillRect/>
          </a:stretch>
        </p:blipFill>
        <p:spPr>
          <a:xfrm>
            <a:off x="4243500" y="1170125"/>
            <a:ext cx="4748099" cy="2857990"/>
          </a:xfrm>
          <a:prstGeom prst="rect">
            <a:avLst/>
          </a:prstGeom>
          <a:noFill/>
          <a:ln>
            <a:noFill/>
          </a:ln>
        </p:spPr>
      </p:pic>
      <p:sp>
        <p:nvSpPr>
          <p:cNvPr id="176" name="Google Shape;176;p28"/>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23</a:t>
            </a:r>
            <a:r>
              <a:rPr lang="zh-TW" sz="2800">
                <a:solidFill>
                  <a:srgbClr val="000000"/>
                </a:solidFill>
              </a:rPr>
              <a:t> Dec</a:t>
            </a:r>
            <a:endParaRPr sz="1800">
              <a:solidFill>
                <a:srgbClr val="595959"/>
              </a:solidFill>
            </a:endParaRPr>
          </a:p>
        </p:txBody>
      </p:sp>
      <p:sp>
        <p:nvSpPr>
          <p:cNvPr id="4" name="矩形 3"/>
          <p:cNvSpPr/>
          <p:nvPr/>
        </p:nvSpPr>
        <p:spPr>
          <a:xfrm>
            <a:off x="775208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已完成</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000"/>
              <a:buFont typeface="Arial" panose="020B0604020202020204"/>
              <a:buNone/>
            </a:pPr>
            <a:r>
              <a:rPr lang="zh-TW"/>
              <a:t>https://kwh.9u1.net/Specialist-Out-patient.html</a:t>
            </a:r>
          </a:p>
          <a:p>
            <a:pPr marL="0" lvl="0" indent="0" algn="l" rtl="0">
              <a:spcBef>
                <a:spcPts val="0"/>
              </a:spcBef>
              <a:spcAft>
                <a:spcPts val="0"/>
              </a:spcAft>
              <a:buClr>
                <a:schemeClr val="dk1"/>
              </a:buClr>
              <a:buSzPct val="39000"/>
              <a:buFont typeface="Arial" panose="020B0604020202020204"/>
              <a:buNone/>
            </a:pPr>
            <a:endParaRPr lang="zh-TW"/>
          </a:p>
          <a:p>
            <a:pPr marL="0" lvl="0" indent="0" algn="l" rtl="0">
              <a:spcBef>
                <a:spcPts val="0"/>
              </a:spcBef>
              <a:spcAft>
                <a:spcPts val="0"/>
              </a:spcAft>
              <a:buNone/>
            </a:pPr>
            <a:endParaRPr lang="zh-TW"/>
          </a:p>
        </p:txBody>
      </p:sp>
      <p:sp>
        <p:nvSpPr>
          <p:cNvPr id="182" name="Google Shape;182;p29"/>
          <p:cNvSpPr txBox="1">
            <a:spLocks noGrp="1"/>
          </p:cNvSpPr>
          <p:nvPr>
            <p:ph type="body" idx="1"/>
          </p:nvPr>
        </p:nvSpPr>
        <p:spPr>
          <a:xfrm>
            <a:off x="311700" y="1152475"/>
            <a:ext cx="37794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panose="020B0604020202020204"/>
              <a:buNone/>
            </a:pP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專科門診診所會根據轉介時患者的臨床情況安排新症專科門診的醫療預約日期。轉介通常先由護士篩選，然後由相關專科的專科醫生分類，分為以下三類：</a:t>
            </a:r>
            <a:endParaRPr sz="1000">
              <a:solidFill>
                <a:schemeClr val="dk1"/>
              </a:solidFill>
            </a:endParaRPr>
          </a:p>
          <a:p>
            <a:pPr marL="0" lvl="0" indent="0" algn="l" rtl="0">
              <a:spcBef>
                <a:spcPts val="1200"/>
              </a:spcBef>
              <a:spcAft>
                <a:spcPts val="0"/>
              </a:spcAft>
              <a:buClr>
                <a:schemeClr val="dk1"/>
              </a:buClr>
              <a:buSzPts val="1100"/>
              <a:buFont typeface="Arial" panose="020B0604020202020204"/>
              <a:buNone/>
            </a:pP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醫護人員會因應病人的臨床情況，決定病人在專科門診就診的先後緩急。</a:t>
            </a:r>
            <a:r>
              <a:rPr lang="zh-TW" sz="1000">
                <a:solidFill>
                  <a:srgbClr val="FF0000"/>
                </a:solidFill>
                <a:latin typeface="Times New Roman" panose="02020603050405020304"/>
                <a:ea typeface="Times New Roman" panose="02020603050405020304"/>
                <a:cs typeface="Times New Roman" panose="02020603050405020304"/>
                <a:sym typeface="Times New Roman" panose="02020603050405020304"/>
              </a:rPr>
              <a:t>新症轉介個案會由專科醫生檢視病人的轉介信及檢查報告，按照臨床情況，把病人列入以下分流類別︰</a:t>
            </a:r>
            <a:endParaRPr sz="10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292100" algn="l" rtl="0">
              <a:spcBef>
                <a:spcPts val="1200"/>
              </a:spcBef>
              <a:spcAft>
                <a:spcPts val="0"/>
              </a:spcAft>
              <a:buClr>
                <a:schemeClr val="dk1"/>
              </a:buClr>
              <a:buSzPts val="1000"/>
              <a:buChar char="●"/>
            </a:pP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緊急</a:t>
            </a:r>
            <a:r>
              <a:rPr lang="zh-TW" sz="1000">
                <a:solidFill>
                  <a:schemeClr val="dk1"/>
                </a:solidFill>
              </a:rPr>
              <a:t>(</a:t>
            </a: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第一優先類別</a:t>
            </a:r>
            <a:r>
              <a:rPr lang="zh-TW" sz="1000">
                <a:solidFill>
                  <a:schemeClr val="dk1"/>
                </a:solidFill>
              </a:rPr>
              <a:t>)</a:t>
            </a: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個案；</a:t>
            </a:r>
            <a:endParaRPr sz="10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292100" algn="l" rtl="0">
              <a:spcBef>
                <a:spcPts val="0"/>
              </a:spcBef>
              <a:spcAft>
                <a:spcPts val="0"/>
              </a:spcAft>
              <a:buClr>
                <a:schemeClr val="dk1"/>
              </a:buClr>
              <a:buSzPts val="1000"/>
              <a:buChar char="●"/>
            </a:pP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半緊急</a:t>
            </a:r>
            <a:r>
              <a:rPr lang="zh-TW" sz="1000">
                <a:solidFill>
                  <a:schemeClr val="dk1"/>
                </a:solidFill>
              </a:rPr>
              <a:t>(</a:t>
            </a: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第二優先類別</a:t>
            </a:r>
            <a:r>
              <a:rPr lang="zh-TW" sz="1000">
                <a:solidFill>
                  <a:schemeClr val="dk1"/>
                </a:solidFill>
              </a:rPr>
              <a:t>)</a:t>
            </a: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個案；</a:t>
            </a:r>
            <a:endParaRPr sz="10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292100" algn="l" rtl="0">
              <a:spcBef>
                <a:spcPts val="0"/>
              </a:spcBef>
              <a:spcAft>
                <a:spcPts val="0"/>
              </a:spcAft>
              <a:buClr>
                <a:schemeClr val="dk1"/>
              </a:buClr>
              <a:buSzPts val="1000"/>
              <a:buChar char="●"/>
            </a:pP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穩定</a:t>
            </a:r>
            <a:r>
              <a:rPr lang="zh-TW" sz="1000">
                <a:solidFill>
                  <a:schemeClr val="dk1"/>
                </a:solidFill>
              </a:rPr>
              <a:t>(</a:t>
            </a: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例行類別</a:t>
            </a:r>
            <a:r>
              <a:rPr lang="zh-TW" sz="1000">
                <a:solidFill>
                  <a:schemeClr val="dk1"/>
                </a:solidFill>
              </a:rPr>
              <a:t>)</a:t>
            </a: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個案</a:t>
            </a:r>
            <a:endParaRPr sz="10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1200"/>
              </a:spcBef>
              <a:spcAft>
                <a:spcPts val="0"/>
              </a:spcAft>
              <a:buClr>
                <a:schemeClr val="dk1"/>
              </a:buClr>
              <a:buSzPts val="1100"/>
              <a:buFont typeface="Arial" panose="020B0604020202020204"/>
              <a:buNone/>
            </a:pPr>
            <a:r>
              <a:rPr lang="zh-TW" sz="1000">
                <a:solidFill>
                  <a:schemeClr val="dk1"/>
                </a:solidFill>
              </a:rPr>
              <a:t> </a:t>
            </a: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被列為緊急及半緊急的病人，醫護人員會盡量安排他們於兩星期及八星期內就診。</a:t>
            </a:r>
            <a:endParaRPr sz="1000">
              <a:solidFill>
                <a:schemeClr val="dk1"/>
              </a:solidFill>
            </a:endParaRPr>
          </a:p>
          <a:p>
            <a:pPr marL="0" lvl="0" indent="0" algn="l" rtl="0">
              <a:spcBef>
                <a:spcPts val="1200"/>
              </a:spcBef>
              <a:spcAft>
                <a:spcPts val="1200"/>
              </a:spcAft>
              <a:buNone/>
            </a:pPr>
            <a:r>
              <a:rPr lang="zh-TW" sz="1000">
                <a:solidFill>
                  <a:schemeClr val="dk1"/>
                </a:solidFill>
                <a:latin typeface="Times New Roman" panose="02020603050405020304"/>
                <a:ea typeface="Times New Roman" panose="02020603050405020304"/>
                <a:cs typeface="Times New Roman" panose="02020603050405020304"/>
                <a:sym typeface="Times New Roman" panose="02020603050405020304"/>
              </a:rPr>
              <a:t>若病人的狀況在輪候期間出現惡化，病人可聯絡有關的專科門診診所，要求提早約見醫生，若病情緊急，病人亦可到急症室求診。</a:t>
            </a:r>
          </a:p>
        </p:txBody>
      </p:sp>
      <p:pic>
        <p:nvPicPr>
          <p:cNvPr id="183" name="Google Shape;183;p29"/>
          <p:cNvPicPr preferRelativeResize="0"/>
          <p:nvPr/>
        </p:nvPicPr>
        <p:blipFill>
          <a:blip r:embed="rId3"/>
          <a:stretch>
            <a:fillRect/>
          </a:stretch>
        </p:blipFill>
        <p:spPr>
          <a:xfrm>
            <a:off x="4091100" y="1152475"/>
            <a:ext cx="5004974" cy="2341034"/>
          </a:xfrm>
          <a:prstGeom prst="rect">
            <a:avLst/>
          </a:prstGeom>
          <a:noFill/>
          <a:ln>
            <a:noFill/>
          </a:ln>
        </p:spPr>
      </p:pic>
      <p:sp>
        <p:nvSpPr>
          <p:cNvPr id="184" name="Google Shape;184;p29"/>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23</a:t>
            </a:r>
            <a:r>
              <a:rPr lang="zh-TW" sz="2800">
                <a:solidFill>
                  <a:srgbClr val="000000"/>
                </a:solidFill>
              </a:rPr>
              <a:t> Dec</a:t>
            </a:r>
            <a:endParaRPr sz="1800">
              <a:solidFill>
                <a:srgbClr val="595959"/>
              </a:solidFill>
            </a:endParaRP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已完成</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0"/>
          <p:cNvPicPr preferRelativeResize="0"/>
          <p:nvPr/>
        </p:nvPicPr>
        <p:blipFill>
          <a:blip r:embed="rId3"/>
          <a:stretch>
            <a:fillRect/>
          </a:stretch>
        </p:blipFill>
        <p:spPr>
          <a:xfrm>
            <a:off x="152400" y="152400"/>
            <a:ext cx="7620000" cy="4286250"/>
          </a:xfrm>
          <a:prstGeom prst="rect">
            <a:avLst/>
          </a:prstGeom>
          <a:noFill/>
          <a:ln>
            <a:noFill/>
          </a:ln>
        </p:spPr>
      </p:pic>
      <p:sp>
        <p:nvSpPr>
          <p:cNvPr id="190" name="Google Shape;190;p30"/>
          <p:cNvSpPr txBox="1"/>
          <p:nvPr/>
        </p:nvSpPr>
        <p:spPr>
          <a:xfrm>
            <a:off x="2928250" y="3908125"/>
            <a:ext cx="5765100" cy="723300"/>
          </a:xfrm>
          <a:prstGeom prst="rect">
            <a:avLst/>
          </a:prstGeom>
          <a:solidFill>
            <a:schemeClr val="accent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Redirect link to Pharmarcy&gt;</a:t>
            </a:r>
            <a:r>
              <a:rPr lang="zh-TW" sz="1700" b="1">
                <a:solidFill>
                  <a:schemeClr val="dk1"/>
                </a:solidFill>
              </a:rPr>
              <a:t>Service Hours, Contact Information and Location</a:t>
            </a:r>
            <a:endParaRPr sz="1800">
              <a:solidFill>
                <a:schemeClr val="dk2"/>
              </a:solidFill>
            </a:endParaRPr>
          </a:p>
        </p:txBody>
      </p:sp>
      <p:sp>
        <p:nvSpPr>
          <p:cNvPr id="191" name="Google Shape;191;p3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a:t>https://kwh.9u1.net/Emergency.html</a:t>
            </a:r>
          </a:p>
        </p:txBody>
      </p:sp>
      <p:sp>
        <p:nvSpPr>
          <p:cNvPr id="192" name="Google Shape;192;p30"/>
          <p:cNvSpPr txBox="1"/>
          <p:nvPr/>
        </p:nvSpPr>
        <p:spPr>
          <a:xfrm>
            <a:off x="3764400" y="1045900"/>
            <a:ext cx="1938600" cy="461700"/>
          </a:xfrm>
          <a:prstGeom prst="rect">
            <a:avLst/>
          </a:prstGeom>
          <a:solidFill>
            <a:schemeClr val="accent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Rename to 急症</a:t>
            </a:r>
            <a:endParaRPr sz="1800">
              <a:solidFill>
                <a:schemeClr val="dk2"/>
              </a:solidFill>
            </a:endParaRPr>
          </a:p>
        </p:txBody>
      </p:sp>
      <p:sp>
        <p:nvSpPr>
          <p:cNvPr id="193" name="Google Shape;193;p30"/>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31</a:t>
            </a:r>
            <a:r>
              <a:rPr lang="zh-TW" sz="2800">
                <a:solidFill>
                  <a:srgbClr val="000000"/>
                </a:solidFill>
              </a:rPr>
              <a:t> Dec</a:t>
            </a:r>
            <a:endParaRPr sz="1800">
              <a:solidFill>
                <a:srgbClr val="595959"/>
              </a:solidFill>
            </a:endParaRPr>
          </a:p>
        </p:txBody>
      </p:sp>
      <p:sp>
        <p:nvSpPr>
          <p:cNvPr id="8" name="矩形 7">
            <a:extLst>
              <a:ext uri="{FF2B5EF4-FFF2-40B4-BE49-F238E27FC236}">
                <a16:creationId xmlns:a16="http://schemas.microsoft.com/office/drawing/2014/main" id="{A9239B29-F477-4129-AE28-A7A599D99560}"/>
              </a:ext>
            </a:extLst>
          </p:cNvPr>
          <p:cNvSpPr/>
          <p:nvPr/>
        </p:nvSpPr>
        <p:spPr>
          <a:xfrm>
            <a:off x="7678420" y="361315"/>
            <a:ext cx="1288415" cy="378460"/>
          </a:xfrm>
          <a:prstGeom prst="rect">
            <a:avLst/>
          </a:prstGeom>
          <a:solidFill>
            <a:schemeClr val="accent5"/>
          </a:solidFill>
          <a:ln>
            <a:solidFill>
              <a:schemeClr val="accent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TW" altLang="en-US" dirty="0"/>
              <a:t>待檢查</a:t>
            </a:r>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1"/>
          <p:cNvPicPr preferRelativeResize="0"/>
          <p:nvPr/>
        </p:nvPicPr>
        <p:blipFill>
          <a:blip r:embed="rId3"/>
          <a:stretch>
            <a:fillRect/>
          </a:stretch>
        </p:blipFill>
        <p:spPr>
          <a:xfrm>
            <a:off x="152400" y="152400"/>
            <a:ext cx="7620000" cy="4286250"/>
          </a:xfrm>
          <a:prstGeom prst="rect">
            <a:avLst/>
          </a:prstGeom>
          <a:noFill/>
          <a:ln>
            <a:noFill/>
          </a:ln>
        </p:spPr>
      </p:pic>
      <p:sp>
        <p:nvSpPr>
          <p:cNvPr id="199" name="Google Shape;199;p31"/>
          <p:cNvSpPr txBox="1"/>
          <p:nvPr/>
        </p:nvSpPr>
        <p:spPr>
          <a:xfrm>
            <a:off x="3162225" y="4143000"/>
            <a:ext cx="5765100" cy="723300"/>
          </a:xfrm>
          <a:prstGeom prst="rect">
            <a:avLst/>
          </a:prstGeom>
          <a:solidFill>
            <a:schemeClr val="accent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Redirect link to Pharmarcy&gt;</a:t>
            </a:r>
            <a:r>
              <a:rPr lang="zh-TW" sz="1700" b="1">
                <a:solidFill>
                  <a:schemeClr val="dk1"/>
                </a:solidFill>
              </a:rPr>
              <a:t>Service Hours, Contact Information and Location</a:t>
            </a:r>
            <a:endParaRPr sz="1800">
              <a:solidFill>
                <a:schemeClr val="dk2"/>
              </a:solidFill>
            </a:endParaRPr>
          </a:p>
        </p:txBody>
      </p:sp>
      <p:sp>
        <p:nvSpPr>
          <p:cNvPr id="200" name="Google Shape;200;p3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a:t>https://kwh.9u1.net/In-patients.html</a:t>
            </a:r>
          </a:p>
        </p:txBody>
      </p:sp>
      <p:sp>
        <p:nvSpPr>
          <p:cNvPr id="201" name="Google Shape;201;p31"/>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31</a:t>
            </a:r>
            <a:r>
              <a:rPr lang="zh-TW" sz="2800">
                <a:solidFill>
                  <a:srgbClr val="000000"/>
                </a:solidFill>
              </a:rPr>
              <a:t> Dec</a:t>
            </a:r>
            <a:endParaRPr sz="1800">
              <a:solidFill>
                <a:srgbClr val="595959"/>
              </a:solidFill>
            </a:endParaRPr>
          </a:p>
        </p:txBody>
      </p:sp>
      <p:sp>
        <p:nvSpPr>
          <p:cNvPr id="8" name="矩形 7">
            <a:extLst>
              <a:ext uri="{FF2B5EF4-FFF2-40B4-BE49-F238E27FC236}">
                <a16:creationId xmlns:a16="http://schemas.microsoft.com/office/drawing/2014/main" id="{1D590CD9-1174-4077-996A-5371E4040EB4}"/>
              </a:ext>
            </a:extLst>
          </p:cNvPr>
          <p:cNvSpPr/>
          <p:nvPr/>
        </p:nvSpPr>
        <p:spPr>
          <a:xfrm>
            <a:off x="7678420" y="361315"/>
            <a:ext cx="1288415" cy="378460"/>
          </a:xfrm>
          <a:prstGeom prst="rect">
            <a:avLst/>
          </a:prstGeom>
          <a:solidFill>
            <a:schemeClr val="accent5"/>
          </a:solidFill>
          <a:ln>
            <a:solidFill>
              <a:schemeClr val="accent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TW" altLang="en-US" dirty="0"/>
              <a:t>待檢查</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p:nvPr/>
        </p:nvSpPr>
        <p:spPr>
          <a:xfrm>
            <a:off x="311700" y="445025"/>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zh-TW" sz="2800">
                <a:solidFill>
                  <a:srgbClr val="000000"/>
                </a:solidFill>
              </a:rPr>
              <a:t>Award</a:t>
            </a:r>
            <a:endParaRPr sz="2800">
              <a:solidFill>
                <a:srgbClr val="000000"/>
              </a:solidFill>
            </a:endParaRPr>
          </a:p>
        </p:txBody>
      </p:sp>
      <p:sp>
        <p:nvSpPr>
          <p:cNvPr id="60" name="Google Shape;60;p14"/>
          <p:cNvSpPr txBo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zh-TW" sz="1800" dirty="0">
                <a:solidFill>
                  <a:srgbClr val="595959"/>
                </a:solidFill>
              </a:rPr>
              <a:t>Webpage:</a:t>
            </a:r>
            <a:endParaRPr sz="1800" dirty="0">
              <a:solidFill>
                <a:srgbClr val="595959"/>
              </a:solidFill>
            </a:endParaRPr>
          </a:p>
          <a:p>
            <a:pPr marL="0" lvl="0" indent="0" algn="l" rtl="0">
              <a:lnSpc>
                <a:spcPct val="115000"/>
              </a:lnSpc>
              <a:spcBef>
                <a:spcPts val="1200"/>
              </a:spcBef>
              <a:spcAft>
                <a:spcPts val="0"/>
              </a:spcAft>
              <a:buNone/>
            </a:pPr>
            <a:r>
              <a:rPr lang="zh-TW" sz="1800" u="sng" dirty="0">
                <a:solidFill>
                  <a:srgbClr val="0097A7"/>
                </a:solidFill>
                <a:hlinkClick r:id="rId3"/>
              </a:rPr>
              <a:t>https://kwh.9u1.net/Awards.html</a:t>
            </a:r>
            <a:endParaRPr sz="1800" dirty="0">
              <a:solidFill>
                <a:srgbClr val="595959"/>
              </a:solidFill>
            </a:endParaRPr>
          </a:p>
          <a:p>
            <a:pPr marL="0" lvl="0" indent="0" algn="l" rtl="0">
              <a:lnSpc>
                <a:spcPct val="115000"/>
              </a:lnSpc>
              <a:spcBef>
                <a:spcPts val="1200"/>
              </a:spcBef>
              <a:spcAft>
                <a:spcPts val="0"/>
              </a:spcAft>
              <a:buNone/>
            </a:pPr>
            <a:endParaRPr sz="1800" dirty="0">
              <a:solidFill>
                <a:srgbClr val="595959"/>
              </a:solidFill>
            </a:endParaRPr>
          </a:p>
          <a:p>
            <a:pPr marL="0" lvl="0" indent="0" algn="l" rtl="0">
              <a:lnSpc>
                <a:spcPct val="115000"/>
              </a:lnSpc>
              <a:spcBef>
                <a:spcPts val="1200"/>
              </a:spcBef>
              <a:spcAft>
                <a:spcPts val="0"/>
              </a:spcAft>
              <a:buNone/>
            </a:pPr>
            <a:r>
              <a:rPr lang="zh-TW" sz="1800" dirty="0">
                <a:solidFill>
                  <a:srgbClr val="595959"/>
                </a:solidFill>
              </a:rPr>
              <a:t>Google Drive:</a:t>
            </a:r>
            <a:endParaRPr sz="1800" dirty="0">
              <a:solidFill>
                <a:srgbClr val="595959"/>
              </a:solidFill>
            </a:endParaRPr>
          </a:p>
          <a:p>
            <a:pPr marL="0" lvl="0" indent="0" algn="l" rtl="0">
              <a:lnSpc>
                <a:spcPct val="115000"/>
              </a:lnSpc>
              <a:spcBef>
                <a:spcPts val="1200"/>
              </a:spcBef>
              <a:spcAft>
                <a:spcPts val="0"/>
              </a:spcAft>
              <a:buNone/>
            </a:pPr>
            <a:r>
              <a:rPr lang="zh-TW" sz="1800" u="sng" dirty="0">
                <a:solidFill>
                  <a:srgbClr val="0097A7"/>
                </a:solidFill>
                <a:hlinkClick r:id="rId4"/>
              </a:rPr>
              <a:t>https://docs.google.com/document/d/1r65N5h3MqDEO9lqBSnHRxwMMHy8oK97U/edit?usp=drive_link&amp;ouid=111471142683719346953&amp;rtpof=true&amp;sd=true</a:t>
            </a:r>
            <a:endParaRPr sz="1800" dirty="0">
              <a:solidFill>
                <a:srgbClr val="595959"/>
              </a:solidFill>
            </a:endParaRPr>
          </a:p>
          <a:p>
            <a:pPr marL="0" lvl="0" indent="0" algn="l" rtl="0">
              <a:lnSpc>
                <a:spcPct val="115000"/>
              </a:lnSpc>
              <a:spcBef>
                <a:spcPts val="1200"/>
              </a:spcBef>
              <a:spcAft>
                <a:spcPts val="1200"/>
              </a:spcAft>
              <a:buNone/>
            </a:pPr>
            <a:endParaRPr sz="1800" dirty="0">
              <a:solidFill>
                <a:srgbClr val="595959"/>
              </a:solidFill>
            </a:endParaRPr>
          </a:p>
        </p:txBody>
      </p:sp>
      <p:pic>
        <p:nvPicPr>
          <p:cNvPr id="61" name="Google Shape;61;p14"/>
          <p:cNvPicPr preferRelativeResize="0"/>
          <p:nvPr/>
        </p:nvPicPr>
        <p:blipFill>
          <a:blip r:embed="rId5"/>
          <a:stretch>
            <a:fillRect/>
          </a:stretch>
        </p:blipFill>
        <p:spPr>
          <a:xfrm>
            <a:off x="7053950" y="192250"/>
            <a:ext cx="1885950" cy="590550"/>
          </a:xfrm>
          <a:prstGeom prst="rect">
            <a:avLst/>
          </a:prstGeom>
          <a:noFill/>
          <a:ln>
            <a:noFill/>
          </a:ln>
        </p:spPr>
      </p:pic>
      <p:sp>
        <p:nvSpPr>
          <p:cNvPr id="62" name="Google Shape;62;p14"/>
          <p:cNvSpPr txBox="1"/>
          <p:nvPr/>
        </p:nvSpPr>
        <p:spPr>
          <a:xfrm>
            <a:off x="5075775" y="131650"/>
            <a:ext cx="351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panose="020B0604020202020204"/>
              <a:buNone/>
            </a:pPr>
            <a:r>
              <a:rPr lang="zh-TW" sz="2800">
                <a:solidFill>
                  <a:schemeClr val="dk1"/>
                </a:solidFill>
              </a:rPr>
              <a:t>from 9 Dec</a:t>
            </a:r>
            <a:endParaRPr sz="1800">
              <a:solidFill>
                <a:schemeClr val="dk2"/>
              </a:solidFill>
            </a:endParaRPr>
          </a:p>
        </p:txBody>
      </p:sp>
      <p:sp>
        <p:nvSpPr>
          <p:cNvPr id="63" name="Google Shape;63;p14"/>
          <p:cNvSpPr txBox="1"/>
          <p:nvPr/>
        </p:nvSpPr>
        <p:spPr>
          <a:xfrm>
            <a:off x="5106350" y="1362675"/>
            <a:ext cx="3510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b="1">
                <a:solidFill>
                  <a:srgbClr val="FF0000"/>
                </a:solidFill>
              </a:rPr>
              <a:t>回覆: 使用原設設計</a:t>
            </a:r>
            <a:endParaRPr sz="1800" b="1">
              <a:solidFill>
                <a:srgbClr val="FF0000"/>
              </a:solidFill>
            </a:endParaRPr>
          </a:p>
          <a:p>
            <a:pPr marL="0" lvl="0" indent="0" algn="l" rtl="0">
              <a:spcBef>
                <a:spcPts val="0"/>
              </a:spcBef>
              <a:spcAft>
                <a:spcPts val="0"/>
              </a:spcAft>
              <a:buNone/>
            </a:pPr>
            <a:r>
              <a:rPr lang="zh-TW" sz="1800" b="1">
                <a:solidFill>
                  <a:srgbClr val="FF0000"/>
                </a:solidFill>
              </a:rPr>
              <a:t>把第一張圖片作封面圖片</a:t>
            </a:r>
            <a:endParaRPr sz="1800" b="1">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2"/>
          <p:cNvPicPr preferRelativeResize="0"/>
          <p:nvPr/>
        </p:nvPicPr>
        <p:blipFill>
          <a:blip r:embed="rId3"/>
          <a:stretch>
            <a:fillRect/>
          </a:stretch>
        </p:blipFill>
        <p:spPr>
          <a:xfrm>
            <a:off x="152400" y="152400"/>
            <a:ext cx="7620000" cy="4286250"/>
          </a:xfrm>
          <a:prstGeom prst="rect">
            <a:avLst/>
          </a:prstGeom>
          <a:noFill/>
          <a:ln>
            <a:noFill/>
          </a:ln>
        </p:spPr>
      </p:pic>
      <p:sp>
        <p:nvSpPr>
          <p:cNvPr id="207" name="Google Shape;207;p32"/>
          <p:cNvSpPr txBox="1"/>
          <p:nvPr/>
        </p:nvSpPr>
        <p:spPr>
          <a:xfrm>
            <a:off x="3177800" y="3939225"/>
            <a:ext cx="5765100" cy="723300"/>
          </a:xfrm>
          <a:prstGeom prst="rect">
            <a:avLst/>
          </a:prstGeom>
          <a:solidFill>
            <a:schemeClr val="accent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Redirect link to Pharmarcy&gt;</a:t>
            </a:r>
            <a:r>
              <a:rPr lang="zh-TW" sz="1700" b="1">
                <a:solidFill>
                  <a:schemeClr val="dk1"/>
                </a:solidFill>
              </a:rPr>
              <a:t>Service Hours, Contact Information and Location</a:t>
            </a:r>
            <a:endParaRPr sz="1800">
              <a:solidFill>
                <a:schemeClr val="dk2"/>
              </a:solidFill>
            </a:endParaRPr>
          </a:p>
        </p:txBody>
      </p:sp>
      <p:sp>
        <p:nvSpPr>
          <p:cNvPr id="208" name="Google Shape;208;p32"/>
          <p:cNvSpPr txBox="1"/>
          <p:nvPr/>
        </p:nvSpPr>
        <p:spPr>
          <a:xfrm>
            <a:off x="0" y="0"/>
            <a:ext cx="536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a:t>https://kwh.9u1.net/Specialist-Out-patient.html</a:t>
            </a:r>
          </a:p>
        </p:txBody>
      </p:sp>
      <p:sp>
        <p:nvSpPr>
          <p:cNvPr id="209" name="Google Shape;209;p32"/>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31</a:t>
            </a:r>
            <a:r>
              <a:rPr lang="zh-TW" sz="2800">
                <a:solidFill>
                  <a:srgbClr val="000000"/>
                </a:solidFill>
              </a:rPr>
              <a:t> Dec</a:t>
            </a:r>
            <a:endParaRPr sz="1800">
              <a:solidFill>
                <a:srgbClr val="595959"/>
              </a:solidFill>
            </a:endParaRPr>
          </a:p>
        </p:txBody>
      </p:sp>
      <p:sp>
        <p:nvSpPr>
          <p:cNvPr id="7" name="矩形 6">
            <a:extLst>
              <a:ext uri="{FF2B5EF4-FFF2-40B4-BE49-F238E27FC236}">
                <a16:creationId xmlns:a16="http://schemas.microsoft.com/office/drawing/2014/main" id="{CE45F19D-39F3-4D5D-A42A-96841C0A0684}"/>
              </a:ext>
            </a:extLst>
          </p:cNvPr>
          <p:cNvSpPr/>
          <p:nvPr/>
        </p:nvSpPr>
        <p:spPr>
          <a:xfrm>
            <a:off x="7678420" y="361315"/>
            <a:ext cx="1288415" cy="378460"/>
          </a:xfrm>
          <a:prstGeom prst="rect">
            <a:avLst/>
          </a:prstGeom>
          <a:solidFill>
            <a:schemeClr val="accent5"/>
          </a:solidFill>
          <a:ln>
            <a:solidFill>
              <a:schemeClr val="accent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TW" altLang="en-US" dirty="0"/>
              <a:t>待檢查</a:t>
            </a:r>
            <a:endParaRPr lang="zh-CN"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3"/>
          <p:cNvPicPr preferRelativeResize="0"/>
          <p:nvPr/>
        </p:nvPicPr>
        <p:blipFill>
          <a:blip r:embed="rId3"/>
          <a:stretch>
            <a:fillRect/>
          </a:stretch>
        </p:blipFill>
        <p:spPr>
          <a:xfrm>
            <a:off x="424300" y="165050"/>
            <a:ext cx="7620000" cy="4286250"/>
          </a:xfrm>
          <a:prstGeom prst="rect">
            <a:avLst/>
          </a:prstGeom>
          <a:noFill/>
          <a:ln>
            <a:noFill/>
          </a:ln>
        </p:spPr>
      </p:pic>
      <p:sp>
        <p:nvSpPr>
          <p:cNvPr id="215" name="Google Shape;215;p33"/>
          <p:cNvSpPr txBox="1"/>
          <p:nvPr/>
        </p:nvSpPr>
        <p:spPr>
          <a:xfrm>
            <a:off x="3378900" y="4420200"/>
            <a:ext cx="5765100" cy="723300"/>
          </a:xfrm>
          <a:prstGeom prst="rect">
            <a:avLst/>
          </a:prstGeom>
          <a:solidFill>
            <a:schemeClr val="accent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Redirect link to Pharmarcy&gt;</a:t>
            </a:r>
            <a:r>
              <a:rPr lang="zh-TW" sz="1700" b="1">
                <a:solidFill>
                  <a:schemeClr val="dk1"/>
                </a:solidFill>
              </a:rPr>
              <a:t>Service Hours, Contact Information and Location</a:t>
            </a:r>
            <a:endParaRPr sz="1800">
              <a:solidFill>
                <a:schemeClr val="dk2"/>
              </a:solidFill>
            </a:endParaRPr>
          </a:p>
        </p:txBody>
      </p:sp>
      <p:sp>
        <p:nvSpPr>
          <p:cNvPr id="216" name="Google Shape;216;p33"/>
          <p:cNvSpPr txBox="1"/>
          <p:nvPr/>
        </p:nvSpPr>
        <p:spPr>
          <a:xfrm>
            <a:off x="0" y="0"/>
            <a:ext cx="484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a:t>https://kwh.9u1.net/General-Out-patient.html</a:t>
            </a:r>
          </a:p>
        </p:txBody>
      </p:sp>
      <p:sp>
        <p:nvSpPr>
          <p:cNvPr id="217" name="Google Shape;217;p33"/>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31</a:t>
            </a:r>
            <a:r>
              <a:rPr lang="zh-TW" sz="2800">
                <a:solidFill>
                  <a:srgbClr val="000000"/>
                </a:solidFill>
              </a:rPr>
              <a:t> Dec</a:t>
            </a:r>
            <a:endParaRPr sz="1800">
              <a:solidFill>
                <a:srgbClr val="595959"/>
              </a:solidFill>
            </a:endParaRPr>
          </a:p>
        </p:txBody>
      </p:sp>
      <p:sp>
        <p:nvSpPr>
          <p:cNvPr id="7" name="矩形 6">
            <a:extLst>
              <a:ext uri="{FF2B5EF4-FFF2-40B4-BE49-F238E27FC236}">
                <a16:creationId xmlns:a16="http://schemas.microsoft.com/office/drawing/2014/main" id="{0223E356-0616-461D-98AE-35F4792EC119}"/>
              </a:ext>
            </a:extLst>
          </p:cNvPr>
          <p:cNvSpPr/>
          <p:nvPr/>
        </p:nvSpPr>
        <p:spPr>
          <a:xfrm>
            <a:off x="7678420" y="361315"/>
            <a:ext cx="1288415" cy="378460"/>
          </a:xfrm>
          <a:prstGeom prst="rect">
            <a:avLst/>
          </a:prstGeom>
          <a:solidFill>
            <a:schemeClr val="accent5"/>
          </a:solidFill>
          <a:ln>
            <a:solidFill>
              <a:schemeClr val="accent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TW" altLang="en-US" dirty="0"/>
              <a:t>待檢查</a:t>
            </a:r>
            <a:endParaRPr lang="zh-CN"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4"/>
          <p:cNvSpPr txBox="1"/>
          <p:nvPr/>
        </p:nvSpPr>
        <p:spPr>
          <a:xfrm>
            <a:off x="0" y="0"/>
            <a:ext cx="482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a:t>https://kwh.9u1.net/Services/Neurosurgery.html</a:t>
            </a:r>
          </a:p>
        </p:txBody>
      </p:sp>
      <p:sp>
        <p:nvSpPr>
          <p:cNvPr id="223" name="Google Shape;223;p34"/>
          <p:cNvSpPr txBox="1"/>
          <p:nvPr/>
        </p:nvSpPr>
        <p:spPr>
          <a:xfrm>
            <a:off x="155375" y="854650"/>
            <a:ext cx="5190000" cy="337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zh-TW" sz="1100">
                <a:solidFill>
                  <a:schemeClr val="dk1"/>
                </a:solidFill>
                <a:latin typeface="Calibri" panose="020F0502020204030204"/>
                <a:ea typeface="Calibri" panose="020F0502020204030204"/>
                <a:cs typeface="Calibri" panose="020F0502020204030204"/>
                <a:sym typeface="Calibri" panose="020F0502020204030204"/>
              </a:rPr>
              <a:t>We would like to have the following photos amended.</a:t>
            </a:r>
            <a:br>
              <a:rPr lang="zh-TW" sz="1100">
                <a:solidFill>
                  <a:schemeClr val="dk1"/>
                </a:solidFill>
                <a:latin typeface="Calibri" panose="020F0502020204030204"/>
                <a:ea typeface="Calibri" panose="020F0502020204030204"/>
                <a:cs typeface="Calibri" panose="020F0502020204030204"/>
                <a:sym typeface="Calibri" panose="020F0502020204030204"/>
              </a:rPr>
            </a:br>
            <a:r>
              <a:rPr lang="zh-TW" sz="1100">
                <a:solidFill>
                  <a:schemeClr val="dk1"/>
                </a:solidFill>
                <a:latin typeface="Calibri" panose="020F0502020204030204"/>
                <a:ea typeface="Calibri" panose="020F0502020204030204"/>
                <a:cs typeface="Calibri" panose="020F0502020204030204"/>
                <a:sym typeface="Calibri" panose="020F0502020204030204"/>
              </a:rPr>
              <a:t> For the</a:t>
            </a:r>
            <a:r>
              <a:rPr lang="zh-TW" sz="1100" b="1">
                <a:solidFill>
                  <a:schemeClr val="dk1"/>
                </a:solidFill>
                <a:latin typeface="Calibri" panose="020F0502020204030204"/>
                <a:ea typeface="Calibri" panose="020F0502020204030204"/>
                <a:cs typeface="Calibri" panose="020F0502020204030204"/>
                <a:sym typeface="Calibri" panose="020F0502020204030204"/>
              </a:rPr>
              <a:t> first photo in outpatient session</a:t>
            </a:r>
            <a:r>
              <a:rPr lang="zh-TW" sz="1100">
                <a:solidFill>
                  <a:schemeClr val="dk1"/>
                </a:solidFill>
                <a:latin typeface="Calibri" panose="020F0502020204030204"/>
                <a:ea typeface="Calibri" panose="020F0502020204030204"/>
                <a:cs typeface="Calibri" panose="020F0502020204030204"/>
                <a:sym typeface="Calibri" panose="020F0502020204030204"/>
              </a:rPr>
              <a:t> and that of </a:t>
            </a:r>
            <a:r>
              <a:rPr lang="zh-TW" sz="1100" b="1">
                <a:solidFill>
                  <a:schemeClr val="dk1"/>
                </a:solidFill>
                <a:latin typeface="Calibri" panose="020F0502020204030204"/>
                <a:ea typeface="Calibri" panose="020F0502020204030204"/>
                <a:cs typeface="Calibri" panose="020F0502020204030204"/>
                <a:sym typeface="Calibri" panose="020F0502020204030204"/>
              </a:rPr>
              <a:t>neurosurgical general ward under location</a:t>
            </a:r>
            <a:r>
              <a:rPr lang="zh-TW" sz="1100">
                <a:solidFill>
                  <a:schemeClr val="dk1"/>
                </a:solidFill>
                <a:latin typeface="Calibri" panose="020F0502020204030204"/>
                <a:ea typeface="Calibri" panose="020F0502020204030204"/>
                <a:cs typeface="Calibri" panose="020F0502020204030204"/>
                <a:sym typeface="Calibri" panose="020F0502020204030204"/>
              </a:rPr>
              <a:t>, please change to attached jpg file </a:t>
            </a:r>
            <a:r>
              <a:rPr lang="zh-TW" sz="1100" b="1">
                <a:solidFill>
                  <a:schemeClr val="dk1"/>
                </a:solidFill>
                <a:latin typeface="Calibri" panose="020F0502020204030204"/>
                <a:ea typeface="Calibri" panose="020F0502020204030204"/>
                <a:cs typeface="Calibri" panose="020F0502020204030204"/>
                <a:sym typeface="Calibri" panose="020F0502020204030204"/>
              </a:rPr>
              <a:t>14B General</a:t>
            </a:r>
            <a:endParaRPr sz="1100" b="1">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115000"/>
              </a:lnSpc>
              <a:spcBef>
                <a:spcPts val="1200"/>
              </a:spcBef>
              <a:spcAft>
                <a:spcPts val="0"/>
              </a:spcAft>
              <a:buNone/>
            </a:pPr>
            <a:r>
              <a:rPr lang="zh-TW" sz="1100">
                <a:solidFill>
                  <a:schemeClr val="dk1"/>
                </a:solidFill>
                <a:latin typeface="Calibri" panose="020F0502020204030204"/>
                <a:ea typeface="Calibri" panose="020F0502020204030204"/>
                <a:cs typeface="Calibri" panose="020F0502020204030204"/>
                <a:sym typeface="Calibri" panose="020F0502020204030204"/>
              </a:rPr>
              <a:t>For the photo next to </a:t>
            </a:r>
            <a:r>
              <a:rPr lang="zh-TW" sz="1100" b="1">
                <a:solidFill>
                  <a:schemeClr val="dk1"/>
                </a:solidFill>
                <a:latin typeface="Calibri" panose="020F0502020204030204"/>
                <a:ea typeface="Calibri" panose="020F0502020204030204"/>
                <a:cs typeface="Calibri" panose="020F0502020204030204"/>
                <a:sym typeface="Calibri" panose="020F0502020204030204"/>
              </a:rPr>
              <a:t>vascular / endovascular intervention </a:t>
            </a:r>
            <a:r>
              <a:rPr lang="zh-TW" sz="1100">
                <a:solidFill>
                  <a:schemeClr val="dk1"/>
                </a:solidFill>
                <a:latin typeface="Calibri" panose="020F0502020204030204"/>
                <a:ea typeface="Calibri" panose="020F0502020204030204"/>
                <a:cs typeface="Calibri" panose="020F0502020204030204"/>
                <a:sym typeface="Calibri" panose="020F0502020204030204"/>
              </a:rPr>
              <a:t>-&gt; jpg </a:t>
            </a:r>
            <a:r>
              <a:rPr lang="zh-TW" sz="1100" b="1">
                <a:solidFill>
                  <a:schemeClr val="dk1"/>
                </a:solidFill>
                <a:latin typeface="Calibri" panose="020F0502020204030204"/>
                <a:ea typeface="Calibri" panose="020F0502020204030204"/>
                <a:cs typeface="Calibri" panose="020F0502020204030204"/>
                <a:sym typeface="Calibri" panose="020F0502020204030204"/>
              </a:rPr>
              <a:t>endovascular</a:t>
            </a:r>
            <a:endParaRPr sz="1100" b="1">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115000"/>
              </a:lnSpc>
              <a:spcBef>
                <a:spcPts val="1200"/>
              </a:spcBef>
              <a:spcAft>
                <a:spcPts val="0"/>
              </a:spcAft>
              <a:buNone/>
            </a:pPr>
            <a:r>
              <a:rPr lang="zh-TW" sz="1100">
                <a:solidFill>
                  <a:schemeClr val="dk1"/>
                </a:solidFill>
                <a:latin typeface="Calibri" panose="020F0502020204030204"/>
                <a:ea typeface="Calibri" panose="020F0502020204030204"/>
                <a:cs typeface="Calibri" panose="020F0502020204030204"/>
                <a:sym typeface="Calibri" panose="020F0502020204030204"/>
              </a:rPr>
              <a:t>Photo next to</a:t>
            </a:r>
            <a:r>
              <a:rPr lang="zh-TW" sz="1100" b="1">
                <a:solidFill>
                  <a:schemeClr val="dk1"/>
                </a:solidFill>
                <a:latin typeface="Calibri" panose="020F0502020204030204"/>
                <a:ea typeface="Calibri" panose="020F0502020204030204"/>
                <a:cs typeface="Calibri" panose="020F0502020204030204"/>
                <a:sym typeface="Calibri" panose="020F0502020204030204"/>
              </a:rPr>
              <a:t> pituitary/ neuro-otology </a:t>
            </a:r>
            <a:r>
              <a:rPr lang="zh-TW" sz="1100">
                <a:solidFill>
                  <a:schemeClr val="dk1"/>
                </a:solidFill>
                <a:latin typeface="Calibri" panose="020F0502020204030204"/>
                <a:ea typeface="Calibri" panose="020F0502020204030204"/>
                <a:cs typeface="Calibri" panose="020F0502020204030204"/>
                <a:sym typeface="Calibri" panose="020F0502020204030204"/>
              </a:rPr>
              <a:t>-&gt; jpg </a:t>
            </a:r>
            <a:r>
              <a:rPr lang="zh-TW" sz="1100" b="1">
                <a:solidFill>
                  <a:schemeClr val="dk1"/>
                </a:solidFill>
                <a:latin typeface="Calibri" panose="020F0502020204030204"/>
                <a:ea typeface="Calibri" panose="020F0502020204030204"/>
                <a:cs typeface="Calibri" panose="020F0502020204030204"/>
                <a:sym typeface="Calibri" panose="020F0502020204030204"/>
              </a:rPr>
              <a:t>pituitary</a:t>
            </a:r>
            <a:endParaRPr sz="1100" b="1">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115000"/>
              </a:lnSpc>
              <a:spcBef>
                <a:spcPts val="1200"/>
              </a:spcBef>
              <a:spcAft>
                <a:spcPts val="0"/>
              </a:spcAft>
              <a:buNone/>
            </a:pPr>
            <a:r>
              <a:rPr lang="zh-TW" sz="1100">
                <a:solidFill>
                  <a:schemeClr val="dk1"/>
                </a:solidFill>
                <a:latin typeface="Calibri" panose="020F0502020204030204"/>
                <a:ea typeface="Calibri" panose="020F0502020204030204"/>
                <a:cs typeface="Calibri" panose="020F0502020204030204"/>
                <a:sym typeface="Calibri" panose="020F0502020204030204"/>
              </a:rPr>
              <a:t>Photo next to </a:t>
            </a:r>
            <a:r>
              <a:rPr lang="zh-TW" sz="1100" b="1">
                <a:solidFill>
                  <a:schemeClr val="dk1"/>
                </a:solidFill>
                <a:latin typeface="Calibri" panose="020F0502020204030204"/>
                <a:ea typeface="Calibri" panose="020F0502020204030204"/>
                <a:cs typeface="Calibri" panose="020F0502020204030204"/>
                <a:sym typeface="Calibri" panose="020F0502020204030204"/>
              </a:rPr>
              <a:t>oncology </a:t>
            </a:r>
            <a:r>
              <a:rPr lang="zh-TW" sz="1100">
                <a:solidFill>
                  <a:schemeClr val="dk1"/>
                </a:solidFill>
                <a:latin typeface="Calibri" panose="020F0502020204030204"/>
                <a:ea typeface="Calibri" panose="020F0502020204030204"/>
                <a:cs typeface="Calibri" panose="020F0502020204030204"/>
                <a:sym typeface="Calibri" panose="020F0502020204030204"/>
              </a:rPr>
              <a:t>-&gt; jpg </a:t>
            </a:r>
            <a:r>
              <a:rPr lang="zh-TW" sz="1100" b="1">
                <a:solidFill>
                  <a:schemeClr val="dk1"/>
                </a:solidFill>
                <a:latin typeface="Calibri" panose="020F0502020204030204"/>
                <a:ea typeface="Calibri" panose="020F0502020204030204"/>
                <a:cs typeface="Calibri" panose="020F0502020204030204"/>
                <a:sym typeface="Calibri" panose="020F0502020204030204"/>
              </a:rPr>
              <a:t>oncology</a:t>
            </a:r>
            <a:endParaRPr sz="1100" b="1">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115000"/>
              </a:lnSpc>
              <a:spcBef>
                <a:spcPts val="1200"/>
              </a:spcBef>
              <a:spcAft>
                <a:spcPts val="0"/>
              </a:spcAft>
              <a:buNone/>
            </a:pPr>
            <a:r>
              <a:rPr lang="zh-TW" sz="1100">
                <a:solidFill>
                  <a:schemeClr val="dk1"/>
                </a:solidFill>
                <a:latin typeface="Calibri" panose="020F0502020204030204"/>
                <a:ea typeface="Calibri" panose="020F0502020204030204"/>
                <a:cs typeface="Calibri" panose="020F0502020204030204"/>
                <a:sym typeface="Calibri" panose="020F0502020204030204"/>
              </a:rPr>
              <a:t>Photo next to </a:t>
            </a:r>
            <a:r>
              <a:rPr lang="zh-TW" sz="1100" b="1">
                <a:solidFill>
                  <a:schemeClr val="dk1"/>
                </a:solidFill>
                <a:latin typeface="Calibri" panose="020F0502020204030204"/>
                <a:ea typeface="Calibri" panose="020F0502020204030204"/>
                <a:cs typeface="Calibri" panose="020F0502020204030204"/>
                <a:sym typeface="Calibri" panose="020F0502020204030204"/>
              </a:rPr>
              <a:t>spine </a:t>
            </a:r>
            <a:r>
              <a:rPr lang="zh-TW" sz="1100">
                <a:solidFill>
                  <a:schemeClr val="dk1"/>
                </a:solidFill>
                <a:latin typeface="Calibri" panose="020F0502020204030204"/>
                <a:ea typeface="Calibri" panose="020F0502020204030204"/>
                <a:cs typeface="Calibri" panose="020F0502020204030204"/>
                <a:sym typeface="Calibri" panose="020F0502020204030204"/>
              </a:rPr>
              <a:t>-&gt; jpg </a:t>
            </a:r>
            <a:r>
              <a:rPr lang="zh-TW" sz="1100" b="1">
                <a:solidFill>
                  <a:schemeClr val="dk1"/>
                </a:solidFill>
                <a:latin typeface="Calibri" panose="020F0502020204030204"/>
                <a:ea typeface="Calibri" panose="020F0502020204030204"/>
                <a:cs typeface="Calibri" panose="020F0502020204030204"/>
                <a:sym typeface="Calibri" panose="020F0502020204030204"/>
              </a:rPr>
              <a:t>spine </a:t>
            </a:r>
            <a:endParaRPr sz="1100" b="1">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115000"/>
              </a:lnSpc>
              <a:spcBef>
                <a:spcPts val="1200"/>
              </a:spcBef>
              <a:spcAft>
                <a:spcPts val="0"/>
              </a:spcAft>
              <a:buNone/>
            </a:pPr>
            <a:r>
              <a:rPr lang="zh-TW" sz="1100">
                <a:solidFill>
                  <a:schemeClr val="dk1"/>
                </a:solidFill>
                <a:latin typeface="Calibri" panose="020F0502020204030204"/>
                <a:ea typeface="Calibri" panose="020F0502020204030204"/>
                <a:cs typeface="Calibri" panose="020F0502020204030204"/>
                <a:sym typeface="Calibri" panose="020F0502020204030204"/>
              </a:rPr>
              <a:t>Photo next to </a:t>
            </a:r>
            <a:r>
              <a:rPr lang="zh-TW" sz="1100" b="1">
                <a:solidFill>
                  <a:schemeClr val="dk1"/>
                </a:solidFill>
                <a:latin typeface="Calibri" panose="020F0502020204030204"/>
                <a:ea typeface="Calibri" panose="020F0502020204030204"/>
                <a:cs typeface="Calibri" panose="020F0502020204030204"/>
                <a:sym typeface="Calibri" panose="020F0502020204030204"/>
              </a:rPr>
              <a:t>functional neurosurgery </a:t>
            </a:r>
            <a:r>
              <a:rPr lang="zh-TW" sz="1100">
                <a:solidFill>
                  <a:schemeClr val="dk1"/>
                </a:solidFill>
                <a:latin typeface="Calibri" panose="020F0502020204030204"/>
                <a:ea typeface="Calibri" panose="020F0502020204030204"/>
                <a:cs typeface="Calibri" panose="020F0502020204030204"/>
                <a:sym typeface="Calibri" panose="020F0502020204030204"/>
              </a:rPr>
              <a:t>-&gt; </a:t>
            </a:r>
            <a:r>
              <a:rPr lang="zh-TW" sz="1100" b="1">
                <a:solidFill>
                  <a:schemeClr val="dk1"/>
                </a:solidFill>
                <a:latin typeface="Calibri" panose="020F0502020204030204"/>
                <a:ea typeface="Calibri" panose="020F0502020204030204"/>
                <a:cs typeface="Calibri" panose="020F0502020204030204"/>
                <a:sym typeface="Calibri" panose="020F0502020204030204"/>
              </a:rPr>
              <a:t>functional</a:t>
            </a:r>
            <a:endParaRPr sz="1100" b="1">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115000"/>
              </a:lnSpc>
              <a:spcBef>
                <a:spcPts val="1200"/>
              </a:spcBef>
              <a:spcAft>
                <a:spcPts val="0"/>
              </a:spcAft>
              <a:buNone/>
            </a:pPr>
            <a:r>
              <a:rPr lang="zh-TW" sz="1100">
                <a:solidFill>
                  <a:schemeClr val="dk1"/>
                </a:solidFill>
                <a:latin typeface="Calibri" panose="020F0502020204030204"/>
                <a:ea typeface="Calibri" panose="020F0502020204030204"/>
                <a:cs typeface="Calibri" panose="020F0502020204030204"/>
                <a:sym typeface="Calibri" panose="020F0502020204030204"/>
              </a:rPr>
              <a:t> </a:t>
            </a:r>
            <a:endParaRPr sz="110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115000"/>
              </a:lnSpc>
              <a:spcBef>
                <a:spcPts val="1200"/>
              </a:spcBef>
              <a:spcAft>
                <a:spcPts val="1200"/>
              </a:spcAft>
              <a:buNone/>
            </a:pPr>
            <a:r>
              <a:rPr lang="zh-TW" sz="1100">
                <a:solidFill>
                  <a:schemeClr val="dk1"/>
                </a:solidFill>
                <a:latin typeface="Calibri" panose="020F0502020204030204"/>
                <a:ea typeface="Calibri" panose="020F0502020204030204"/>
                <a:cs typeface="Calibri" panose="020F0502020204030204"/>
                <a:sym typeface="Calibri" panose="020F0502020204030204"/>
              </a:rPr>
              <a:t>And is it possible to blur those bloody portion of the photos? especially for pituitary and oncology.</a:t>
            </a:r>
            <a:endParaRPr sz="11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24" name="Google Shape;224;p34"/>
          <p:cNvPicPr preferRelativeResize="0"/>
          <p:nvPr/>
        </p:nvPicPr>
        <p:blipFill>
          <a:blip r:embed="rId3"/>
          <a:stretch>
            <a:fillRect/>
          </a:stretch>
        </p:blipFill>
        <p:spPr>
          <a:xfrm>
            <a:off x="5536625" y="2024900"/>
            <a:ext cx="3493826" cy="1767926"/>
          </a:xfrm>
          <a:prstGeom prst="rect">
            <a:avLst/>
          </a:prstGeom>
          <a:noFill/>
          <a:ln>
            <a:noFill/>
          </a:ln>
        </p:spPr>
      </p:pic>
      <p:sp>
        <p:nvSpPr>
          <p:cNvPr id="225" name="Google Shape;225;p34"/>
          <p:cNvSpPr txBox="1"/>
          <p:nvPr/>
        </p:nvSpPr>
        <p:spPr>
          <a:xfrm>
            <a:off x="0" y="308350"/>
            <a:ext cx="892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a:solidFill>
                  <a:schemeClr val="dk2"/>
                </a:solidFill>
              </a:rPr>
              <a:t>https://drive.google.com/drive/u/2/folders/1VBZQb1iC5O0D1lBPWvWJLGSH_ljX1_o9</a:t>
            </a:r>
            <a:endParaRPr sz="1200">
              <a:solidFill>
                <a:schemeClr val="dk2"/>
              </a:solidFill>
            </a:endParaRPr>
          </a:p>
        </p:txBody>
      </p:sp>
      <p:sp>
        <p:nvSpPr>
          <p:cNvPr id="226" name="Google Shape;226;p34"/>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23</a:t>
            </a:r>
            <a:r>
              <a:rPr lang="zh-TW" sz="2800">
                <a:solidFill>
                  <a:srgbClr val="000000"/>
                </a:solidFill>
              </a:rPr>
              <a:t> Dec</a:t>
            </a:r>
            <a:endParaRPr sz="1800">
              <a:solidFill>
                <a:srgbClr val="595959"/>
              </a:solidFill>
            </a:endParaRPr>
          </a:p>
        </p:txBody>
      </p:sp>
      <p:sp>
        <p:nvSpPr>
          <p:cNvPr id="2" name="矩形 1"/>
          <p:cNvSpPr/>
          <p:nvPr/>
        </p:nvSpPr>
        <p:spPr>
          <a:xfrm>
            <a:off x="6367344" y="228348"/>
            <a:ext cx="2663107" cy="74612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dirty="0"/>
              <a:t>由於圖片和文字段落對應不全</a:t>
            </a:r>
            <a:r>
              <a:rPr lang="en-US" altLang="zh-TW" dirty="0"/>
              <a:t>, </a:t>
            </a:r>
            <a:r>
              <a:rPr lang="zh-TW" altLang="en-US" dirty="0"/>
              <a:t>請問可否改為上字下圖的格式</a:t>
            </a:r>
            <a:r>
              <a:rPr lang="en-US" altLang="zh-TW" dirty="0"/>
              <a:t>?</a:t>
            </a:r>
            <a:endParaRPr lang="zh-HK"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zh-TW"/>
              <a:t>檢查部分</a:t>
            </a:r>
          </a:p>
          <a:p>
            <a:pPr marL="0" lvl="0" indent="0" algn="ctr" rtl="0">
              <a:spcBef>
                <a:spcPts val="0"/>
              </a:spcBef>
              <a:spcAft>
                <a:spcPts val="0"/>
              </a:spcAft>
              <a:buNone/>
            </a:pPr>
            <a:r>
              <a:rPr lang="zh-TW"/>
              <a:t>2025-01-08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000"/>
              <a:buFont typeface="Arial" panose="020B0604020202020204"/>
              <a:buNone/>
            </a:pPr>
            <a:r>
              <a:rPr lang="zh-TW" dirty="0"/>
              <a:t>https://kwh.9u1.net/Services/Paediatrics-And-Adolescent-Medicine.html</a:t>
            </a:r>
          </a:p>
        </p:txBody>
      </p:sp>
      <p:sp>
        <p:nvSpPr>
          <p:cNvPr id="237" name="Google Shape;237;p36"/>
          <p:cNvSpPr txBox="1">
            <a:spLocks noGrp="1"/>
          </p:cNvSpPr>
          <p:nvPr>
            <p:ph type="body" idx="1"/>
          </p:nvPr>
        </p:nvSpPr>
        <p:spPr>
          <a:xfrm>
            <a:off x="311700" y="1569150"/>
            <a:ext cx="8520600" cy="2999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a:t>中文版顯示方法為:</a:t>
            </a:r>
          </a:p>
        </p:txBody>
      </p:sp>
      <p:pic>
        <p:nvPicPr>
          <p:cNvPr id="238" name="Google Shape;238;p36"/>
          <p:cNvPicPr preferRelativeResize="0"/>
          <p:nvPr/>
        </p:nvPicPr>
        <p:blipFill>
          <a:blip r:embed="rId3"/>
          <a:stretch>
            <a:fillRect/>
          </a:stretch>
        </p:blipFill>
        <p:spPr>
          <a:xfrm>
            <a:off x="311688" y="2039238"/>
            <a:ext cx="3990975" cy="2600325"/>
          </a:xfrm>
          <a:prstGeom prst="rect">
            <a:avLst/>
          </a:prstGeom>
          <a:noFill/>
          <a:ln>
            <a:noFill/>
          </a:ln>
        </p:spPr>
      </p:pic>
      <p:sp>
        <p:nvSpPr>
          <p:cNvPr id="239" name="Google Shape;239;p36"/>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16 Dec</a:t>
            </a:r>
            <a:endParaRPr sz="1800">
              <a:solidFill>
                <a:srgbClr val="595959"/>
              </a:solidFill>
            </a:endParaRP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已完成</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https://kwh.9u1.net/Services/Paediatrics-And-Adolescent-Medicine.html?lang=en</a:t>
            </a:r>
          </a:p>
        </p:txBody>
      </p:sp>
      <p:sp>
        <p:nvSpPr>
          <p:cNvPr id="245" name="Google Shape;245;p37"/>
          <p:cNvSpPr txBox="1">
            <a:spLocks noGrp="1"/>
          </p:cNvSpPr>
          <p:nvPr>
            <p:ph type="body" idx="1"/>
          </p:nvPr>
        </p:nvSpPr>
        <p:spPr>
          <a:xfrm>
            <a:off x="311700" y="1512700"/>
            <a:ext cx="8520600" cy="3056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sz="1350" dirty="0">
                <a:solidFill>
                  <a:schemeClr val="dk1"/>
                </a:solidFill>
                <a:highlight>
                  <a:srgbClr val="FFFFFF"/>
                </a:highlight>
              </a:rPr>
              <a:t>Paediatric Cardiopulmonary Laboratory </a:t>
            </a:r>
            <a:r>
              <a:rPr lang="zh-TW" sz="1350" dirty="0">
                <a:solidFill>
                  <a:srgbClr val="FF0000"/>
                </a:solidFill>
                <a:highlight>
                  <a:srgbClr val="FFFFFF"/>
                </a:highlight>
              </a:rPr>
              <a:t>offers </a:t>
            </a:r>
            <a:r>
              <a:rPr lang="zh-TW" sz="1350" dirty="0">
                <a:solidFill>
                  <a:schemeClr val="dk1"/>
                </a:solidFill>
                <a:highlight>
                  <a:srgbClr val="FFFFFF"/>
                </a:highlight>
              </a:rPr>
              <a:t>a wide range of pulmonary function testing including infant lung function testing and exercise tests together with echocardiographic service to assist physicians in diagnosing and managing patients with cardio-pulmonary problem.</a:t>
            </a:r>
          </a:p>
        </p:txBody>
      </p:sp>
      <p:pic>
        <p:nvPicPr>
          <p:cNvPr id="246" name="Google Shape;246;p37"/>
          <p:cNvPicPr preferRelativeResize="0"/>
          <p:nvPr/>
        </p:nvPicPr>
        <p:blipFill>
          <a:blip r:embed="rId3"/>
          <a:stretch>
            <a:fillRect/>
          </a:stretch>
        </p:blipFill>
        <p:spPr>
          <a:xfrm>
            <a:off x="311700" y="2261426"/>
            <a:ext cx="7394224" cy="2617250"/>
          </a:xfrm>
          <a:prstGeom prst="rect">
            <a:avLst/>
          </a:prstGeom>
          <a:noFill/>
          <a:ln>
            <a:noFill/>
          </a:ln>
        </p:spPr>
      </p:pic>
      <p:sp>
        <p:nvSpPr>
          <p:cNvPr id="247" name="Google Shape;247;p37"/>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16 Dec</a:t>
            </a:r>
            <a:endParaRPr sz="1800">
              <a:solidFill>
                <a:srgbClr val="595959"/>
              </a:solidFill>
            </a:endParaRP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已完成</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https://kwh.9u1.net/Services/Paediatrics-And-Adolescent-Medicine.html</a:t>
            </a:r>
          </a:p>
        </p:txBody>
      </p:sp>
      <p:sp>
        <p:nvSpPr>
          <p:cNvPr id="253" name="Google Shape;253;p38"/>
          <p:cNvSpPr txBox="1">
            <a:spLocks noGrp="1"/>
          </p:cNvSpPr>
          <p:nvPr>
            <p:ph type="body" idx="1"/>
          </p:nvPr>
        </p:nvSpPr>
        <p:spPr>
          <a:xfrm>
            <a:off x="311700" y="1478850"/>
            <a:ext cx="8520600" cy="3090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TW"/>
              <a:t>綠點位置奇怪</a:t>
            </a:r>
          </a:p>
          <a:p>
            <a:pPr marL="0" lvl="0" indent="0" algn="l" rtl="0">
              <a:spcBef>
                <a:spcPts val="1200"/>
              </a:spcBef>
              <a:spcAft>
                <a:spcPts val="1200"/>
              </a:spcAft>
              <a:buNone/>
            </a:pPr>
            <a:r>
              <a:rPr lang="zh-TW"/>
              <a:t>所有語言</a:t>
            </a:r>
          </a:p>
        </p:txBody>
      </p:sp>
      <p:pic>
        <p:nvPicPr>
          <p:cNvPr id="254" name="Google Shape;254;p38"/>
          <p:cNvPicPr preferRelativeResize="0"/>
          <p:nvPr/>
        </p:nvPicPr>
        <p:blipFill>
          <a:blip r:embed="rId3"/>
          <a:stretch>
            <a:fillRect/>
          </a:stretch>
        </p:blipFill>
        <p:spPr>
          <a:xfrm>
            <a:off x="3736621" y="1152475"/>
            <a:ext cx="5350776" cy="3514525"/>
          </a:xfrm>
          <a:prstGeom prst="rect">
            <a:avLst/>
          </a:prstGeom>
          <a:noFill/>
          <a:ln>
            <a:noFill/>
          </a:ln>
        </p:spPr>
      </p:pic>
      <p:sp>
        <p:nvSpPr>
          <p:cNvPr id="255" name="Google Shape;255;p38"/>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16 Dec</a:t>
            </a:r>
            <a:endParaRPr sz="1800">
              <a:solidFill>
                <a:srgbClr val="595959"/>
              </a:solidFill>
            </a:endParaRP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000"/>
              <a:buFont typeface="Arial" panose="020B0604020202020204"/>
              <a:buNone/>
            </a:pPr>
            <a:r>
              <a:rPr lang="zh-TW" dirty="0"/>
              <a:t>https://kwh.9u1.net/Services/Paediatrics-And-Adolescent-Medicine.html</a:t>
            </a:r>
          </a:p>
        </p:txBody>
      </p:sp>
      <p:sp>
        <p:nvSpPr>
          <p:cNvPr id="261" name="Google Shape;261;p39"/>
          <p:cNvSpPr txBox="1">
            <a:spLocks noGrp="1"/>
          </p:cNvSpPr>
          <p:nvPr>
            <p:ph type="body" idx="1"/>
          </p:nvPr>
        </p:nvSpPr>
        <p:spPr>
          <a:xfrm>
            <a:off x="311700" y="1309500"/>
            <a:ext cx="8520600" cy="2438400"/>
          </a:xfrm>
          <a:prstGeom prst="rect">
            <a:avLst/>
          </a:prstGeom>
        </p:spPr>
        <p:txBody>
          <a:bodyPr spcFirstLastPara="1" wrap="square" lIns="91425" tIns="91425" rIns="91425" bIns="91425" anchor="t" anchorCtr="0">
            <a:normAutofit fontScale="92500"/>
          </a:bodyPr>
          <a:lstStyle/>
          <a:p>
            <a:pPr marL="457200" lvl="0" indent="-307975" algn="l" rtl="0">
              <a:lnSpc>
                <a:spcPct val="150000"/>
              </a:lnSpc>
              <a:spcBef>
                <a:spcPts val="0"/>
              </a:spcBef>
              <a:spcAft>
                <a:spcPts val="0"/>
              </a:spcAft>
              <a:buClr>
                <a:schemeClr val="dk1"/>
              </a:buClr>
              <a:buSzPct val="100000"/>
              <a:buChar char="-"/>
            </a:pPr>
            <a:r>
              <a:rPr lang="zh-TW" sz="1350" dirty="0">
                <a:solidFill>
                  <a:schemeClr val="dk1"/>
                </a:solidFill>
                <a:highlight>
                  <a:srgbClr val="FFFFFF"/>
                </a:highlight>
              </a:rPr>
              <a:t>The Paediatrics and Adolescent Ward, serving &lt;18 years old patients, provide care for both acute general paediatrics as well as different paediatric subspecialty conditions including neonatal, respiratory, neurological, endocrine, renal, gastroenterological, haematological and cardiovascular conditions.</a:t>
            </a:r>
            <a:endParaRPr sz="1350" dirty="0">
              <a:solidFill>
                <a:schemeClr val="dk1"/>
              </a:solidFill>
              <a:highlight>
                <a:srgbClr val="FFFFFF"/>
              </a:highlight>
            </a:endParaRPr>
          </a:p>
          <a:p>
            <a:pPr marL="457200" lvl="0" indent="-307975" algn="l" rtl="0">
              <a:lnSpc>
                <a:spcPct val="150000"/>
              </a:lnSpc>
              <a:spcBef>
                <a:spcPts val="0"/>
              </a:spcBef>
              <a:spcAft>
                <a:spcPts val="0"/>
              </a:spcAft>
              <a:buClr>
                <a:schemeClr val="dk1"/>
              </a:buClr>
              <a:buSzPct val="100000"/>
              <a:buChar char="-"/>
            </a:pPr>
            <a:r>
              <a:rPr lang="zh-TW" sz="1350" dirty="0">
                <a:solidFill>
                  <a:schemeClr val="dk1"/>
                </a:solidFill>
                <a:highlight>
                  <a:srgbClr val="FFFFFF"/>
                </a:highlight>
              </a:rPr>
              <a:t>Paediatric Intensive Care Unit (PICU) was established in 1982. There are 5 beds in PICU, providing high quality care with survival rates on par with international standards.</a:t>
            </a:r>
            <a:endParaRPr sz="1350" dirty="0">
              <a:solidFill>
                <a:schemeClr val="dk1"/>
              </a:solidFill>
              <a:highlight>
                <a:srgbClr val="FFFFFF"/>
              </a:highlight>
            </a:endParaRPr>
          </a:p>
          <a:p>
            <a:pPr marL="457200" lvl="0" indent="-307975" algn="l" rtl="0">
              <a:lnSpc>
                <a:spcPct val="150000"/>
              </a:lnSpc>
              <a:spcBef>
                <a:spcPts val="0"/>
              </a:spcBef>
              <a:spcAft>
                <a:spcPts val="0"/>
              </a:spcAft>
              <a:buClr>
                <a:schemeClr val="dk1"/>
              </a:buClr>
              <a:buSzPct val="100000"/>
              <a:buChar char="-"/>
            </a:pPr>
            <a:r>
              <a:rPr lang="zh-TW" sz="1350" dirty="0">
                <a:solidFill>
                  <a:schemeClr val="dk1"/>
                </a:solidFill>
                <a:highlight>
                  <a:srgbClr val="FFFFFF"/>
                </a:highlight>
              </a:rPr>
              <a:t>The Neonatology Division comprises of a Neonatal Intensive Care Unit (NICU) with 10 beds and a Special Care Baby Unit (SCBU) with 52 beds.</a:t>
            </a:r>
            <a:r>
              <a:rPr lang="zh-TW" sz="1350" dirty="0">
                <a:solidFill>
                  <a:srgbClr val="FF0000"/>
                </a:solidFill>
                <a:highlight>
                  <a:srgbClr val="FFFFFF"/>
                </a:highlight>
              </a:rPr>
              <a:t>These facilities enable our team of experienced healthcare professionals to provide quality healthcare to newborns in the community.</a:t>
            </a:r>
            <a:endParaRPr dirty="0">
              <a:solidFill>
                <a:srgbClr val="FF0000"/>
              </a:solidFill>
            </a:endParaRPr>
          </a:p>
        </p:txBody>
      </p:sp>
      <p:pic>
        <p:nvPicPr>
          <p:cNvPr id="262" name="Google Shape;262;p39"/>
          <p:cNvPicPr preferRelativeResize="0"/>
          <p:nvPr/>
        </p:nvPicPr>
        <p:blipFill rotWithShape="1">
          <a:blip r:embed="rId3"/>
          <a:srcRect t="6959"/>
          <a:stretch>
            <a:fillRect/>
          </a:stretch>
        </p:blipFill>
        <p:spPr>
          <a:xfrm>
            <a:off x="311700" y="3680175"/>
            <a:ext cx="8520600" cy="1463325"/>
          </a:xfrm>
          <a:prstGeom prst="rect">
            <a:avLst/>
          </a:prstGeom>
          <a:noFill/>
          <a:ln>
            <a:noFill/>
          </a:ln>
        </p:spPr>
      </p:pic>
      <p:sp>
        <p:nvSpPr>
          <p:cNvPr id="263" name="Google Shape;263;p39"/>
          <p:cNvSpPr txBox="1"/>
          <p:nvPr/>
        </p:nvSpPr>
        <p:spPr>
          <a:xfrm>
            <a:off x="4876800" y="3286200"/>
            <a:ext cx="4267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b="1">
                <a:solidFill>
                  <a:srgbClr val="FF0000"/>
                </a:solidFill>
              </a:rPr>
              <a:t>移至上一行</a:t>
            </a:r>
            <a:endParaRPr sz="1800" b="1">
              <a:solidFill>
                <a:srgbClr val="FF0000"/>
              </a:solidFill>
            </a:endParaRPr>
          </a:p>
        </p:txBody>
      </p:sp>
      <p:sp>
        <p:nvSpPr>
          <p:cNvPr id="264" name="Google Shape;264;p39"/>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16 Dec</a:t>
            </a:r>
            <a:endParaRPr sz="1800">
              <a:solidFill>
                <a:srgbClr val="595959"/>
              </a:solidFill>
            </a:endParaRP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https://kwh.9u1.net/Services/Paediatrics-And-Adolescent-Medicine.html</a:t>
            </a:r>
          </a:p>
        </p:txBody>
      </p:sp>
      <p:sp>
        <p:nvSpPr>
          <p:cNvPr id="270" name="Google Shape;270;p40"/>
          <p:cNvSpPr txBox="1">
            <a:spLocks noGrp="1"/>
          </p:cNvSpPr>
          <p:nvPr>
            <p:ph type="body" idx="1"/>
          </p:nvPr>
        </p:nvSpPr>
        <p:spPr>
          <a:xfrm>
            <a:off x="311700" y="1309500"/>
            <a:ext cx="8520600" cy="2438400"/>
          </a:xfrm>
          <a:prstGeom prst="rect">
            <a:avLst/>
          </a:prstGeom>
        </p:spPr>
        <p:txBody>
          <a:bodyPr spcFirstLastPara="1" wrap="square" lIns="91425" tIns="91425" rIns="91425" bIns="91425" anchor="t" anchorCtr="0">
            <a:normAutofit/>
          </a:bodyPr>
          <a:lstStyle/>
          <a:p>
            <a:pPr marL="457200" lvl="0" indent="-314325" algn="l" rtl="0">
              <a:lnSpc>
                <a:spcPct val="150000"/>
              </a:lnSpc>
              <a:spcBef>
                <a:spcPts val="0"/>
              </a:spcBef>
              <a:spcAft>
                <a:spcPts val="0"/>
              </a:spcAft>
              <a:buClr>
                <a:schemeClr val="dk1"/>
              </a:buClr>
              <a:buSzPts val="1350"/>
              <a:buChar char="-"/>
            </a:pPr>
            <a:r>
              <a:rPr lang="zh-TW" sz="1350">
                <a:solidFill>
                  <a:schemeClr val="dk1"/>
                </a:solidFill>
                <a:highlight>
                  <a:srgbClr val="FFFFFF"/>
                </a:highlight>
              </a:rPr>
              <a:t>兒科病房為十八歲以下的病人提供急性或普通兒科住院服務，服務包括：新生兒科、呼吸科、腦神經科、內分泌科、腎臟科、腸胃科、血液科和心臟科。</a:t>
            </a:r>
            <a:endParaRPr sz="1350">
              <a:solidFill>
                <a:schemeClr val="dk1"/>
              </a:solidFill>
              <a:highlight>
                <a:srgbClr val="FFFFFF"/>
              </a:highlight>
            </a:endParaRPr>
          </a:p>
          <a:p>
            <a:pPr marL="457200" lvl="0" indent="-314325" algn="l" rtl="0">
              <a:lnSpc>
                <a:spcPct val="150000"/>
              </a:lnSpc>
              <a:spcBef>
                <a:spcPts val="0"/>
              </a:spcBef>
              <a:spcAft>
                <a:spcPts val="0"/>
              </a:spcAft>
              <a:buClr>
                <a:schemeClr val="dk1"/>
              </a:buClr>
              <a:buSzPts val="1350"/>
              <a:buChar char="-"/>
            </a:pPr>
            <a:r>
              <a:rPr lang="zh-TW" sz="1350">
                <a:solidFill>
                  <a:schemeClr val="dk1"/>
                </a:solidFill>
                <a:highlight>
                  <a:srgbClr val="FFFFFF"/>
                </a:highlight>
              </a:rPr>
              <a:t>兒童深切治療部（PICU）成立於1982年，設有五張病床，提供高質量護理服務，病人存活率達至國際級標準。</a:t>
            </a:r>
            <a:endParaRPr sz="1350">
              <a:solidFill>
                <a:schemeClr val="dk1"/>
              </a:solidFill>
              <a:highlight>
                <a:srgbClr val="FFFFFF"/>
              </a:highlight>
            </a:endParaRPr>
          </a:p>
          <a:p>
            <a:pPr marL="457200" lvl="0" indent="-314325" algn="l" rtl="0">
              <a:lnSpc>
                <a:spcPct val="150000"/>
              </a:lnSpc>
              <a:spcBef>
                <a:spcPts val="0"/>
              </a:spcBef>
              <a:spcAft>
                <a:spcPts val="0"/>
              </a:spcAft>
              <a:buClr>
                <a:schemeClr val="dk1"/>
              </a:buClr>
              <a:buSzPts val="1350"/>
              <a:buChar char="-"/>
            </a:pPr>
            <a:r>
              <a:rPr lang="zh-TW" sz="1350">
                <a:solidFill>
                  <a:schemeClr val="dk1"/>
                </a:solidFill>
                <a:highlight>
                  <a:srgbClr val="FFFFFF"/>
                </a:highlight>
              </a:rPr>
              <a:t>新生嬰兒部包括：設有十張病床的新生嬰兒深切治療部（NICU）和設有五十二張病床的新生嬰兒特別護理部（SCBU）。</a:t>
            </a:r>
            <a:r>
              <a:rPr lang="zh-TW" sz="1350">
                <a:solidFill>
                  <a:srgbClr val="FF0000"/>
                </a:solidFill>
                <a:highlight>
                  <a:srgbClr val="FFFFFF"/>
                </a:highlight>
              </a:rPr>
              <a:t>這些設施能讓我們經驗豐富的專業醫護團隊為社區新生嬰兒提供高質量的醫療服務。</a:t>
            </a:r>
            <a:endParaRPr sz="1350">
              <a:solidFill>
                <a:srgbClr val="FF0000"/>
              </a:solidFill>
              <a:highlight>
                <a:srgbClr val="FFFFFF"/>
              </a:highlight>
            </a:endParaRPr>
          </a:p>
        </p:txBody>
      </p:sp>
      <p:sp>
        <p:nvSpPr>
          <p:cNvPr id="271" name="Google Shape;271;p40"/>
          <p:cNvSpPr txBox="1"/>
          <p:nvPr/>
        </p:nvSpPr>
        <p:spPr>
          <a:xfrm>
            <a:off x="4944550" y="3139450"/>
            <a:ext cx="4267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b="1">
                <a:solidFill>
                  <a:srgbClr val="FF0000"/>
                </a:solidFill>
              </a:rPr>
              <a:t>移至上一行</a:t>
            </a:r>
            <a:endParaRPr sz="1800" b="1">
              <a:solidFill>
                <a:srgbClr val="FF0000"/>
              </a:solidFill>
            </a:endParaRPr>
          </a:p>
        </p:txBody>
      </p:sp>
      <p:pic>
        <p:nvPicPr>
          <p:cNvPr id="272" name="Google Shape;272;p40"/>
          <p:cNvPicPr preferRelativeResize="0"/>
          <p:nvPr/>
        </p:nvPicPr>
        <p:blipFill>
          <a:blip r:embed="rId3"/>
          <a:stretch>
            <a:fillRect/>
          </a:stretch>
        </p:blipFill>
        <p:spPr>
          <a:xfrm>
            <a:off x="391525" y="3601150"/>
            <a:ext cx="8571867" cy="1395600"/>
          </a:xfrm>
          <a:prstGeom prst="rect">
            <a:avLst/>
          </a:prstGeom>
          <a:noFill/>
          <a:ln>
            <a:noFill/>
          </a:ln>
        </p:spPr>
      </p:pic>
      <p:sp>
        <p:nvSpPr>
          <p:cNvPr id="273" name="Google Shape;273;p40"/>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16 Dec</a:t>
            </a:r>
            <a:endParaRPr sz="1800">
              <a:solidFill>
                <a:srgbClr val="595959"/>
              </a:solidFill>
            </a:endParaRP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000"/>
              <a:buFont typeface="Arial" panose="020B0604020202020204"/>
              <a:buNone/>
            </a:pPr>
            <a:r>
              <a:rPr lang="zh-TW" u="sng" dirty="0">
                <a:solidFill>
                  <a:schemeClr val="accent5"/>
                </a:solidFill>
                <a:hlinkClick r:id="rId3"/>
              </a:rPr>
              <a:t>https://kwh.9u1.net/Services/Speech-Therapy.html</a:t>
            </a:r>
            <a:r>
              <a:rPr lang="zh-TW" dirty="0"/>
              <a:t> </a:t>
            </a:r>
          </a:p>
          <a:p>
            <a:pPr marL="0" lvl="0" indent="0" algn="l" rtl="0">
              <a:spcBef>
                <a:spcPts val="0"/>
              </a:spcBef>
              <a:spcAft>
                <a:spcPts val="0"/>
              </a:spcAft>
              <a:buNone/>
            </a:pPr>
            <a:endParaRPr lang="zh-TW" dirty="0"/>
          </a:p>
        </p:txBody>
      </p:sp>
      <p:sp>
        <p:nvSpPr>
          <p:cNvPr id="279" name="Google Shape;279;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dirty="0"/>
              <a:t>刪除Service Introduction的所有相片</a:t>
            </a:r>
          </a:p>
        </p:txBody>
      </p:sp>
      <p:sp>
        <p:nvSpPr>
          <p:cNvPr id="280" name="Google Shape;280;p41"/>
          <p:cNvSpPr txBox="1"/>
          <p:nvPr/>
        </p:nvSpPr>
        <p:spPr>
          <a:xfrm>
            <a:off x="5605975" y="-3835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16 Dec</a:t>
            </a:r>
            <a:endParaRPr sz="1800">
              <a:solidFill>
                <a:srgbClr val="595959"/>
              </a:solidFill>
            </a:endParaRPr>
          </a:p>
        </p:txBody>
      </p:sp>
      <p:sp>
        <p:nvSpPr>
          <p:cNvPr id="5" name="矩形 4">
            <a:extLst>
              <a:ext uri="{FF2B5EF4-FFF2-40B4-BE49-F238E27FC236}">
                <a16:creationId xmlns:a16="http://schemas.microsoft.com/office/drawing/2014/main" id="{41150188-3E51-48E4-9192-FA503A40B388}"/>
              </a:ext>
            </a:extLst>
          </p:cNvPr>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000"/>
              <a:buFont typeface="Arial" panose="020B0604020202020204"/>
              <a:buNone/>
            </a:pPr>
            <a:r>
              <a:rPr lang="zh-TW" u="sng" dirty="0">
                <a:solidFill>
                  <a:schemeClr val="accent5"/>
                </a:solidFill>
                <a:hlinkClick r:id="rId3"/>
              </a:rPr>
              <a:t>https://kwh.9u1.net/history.html</a:t>
            </a:r>
            <a:r>
              <a:rPr lang="zh-TW" dirty="0"/>
              <a:t> </a:t>
            </a:r>
          </a:p>
          <a:p>
            <a:pPr marL="0" lvl="0" indent="0" algn="l" rtl="0">
              <a:spcBef>
                <a:spcPts val="0"/>
              </a:spcBef>
              <a:spcAft>
                <a:spcPts val="0"/>
              </a:spcAft>
              <a:buNone/>
            </a:pPr>
            <a:endParaRPr lang="zh-TW" dirty="0"/>
          </a:p>
        </p:txBody>
      </p:sp>
      <p:sp>
        <p:nvSpPr>
          <p:cNvPr id="69" name="Google Shape;69;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panose="020B0604020202020204"/>
              <a:buNone/>
            </a:pPr>
            <a:r>
              <a:rPr lang="zh-TW" dirty="0"/>
              <a:t>In April-July2023 更改為</a:t>
            </a:r>
            <a:r>
              <a:rPr lang="zh-TW" sz="1100" dirty="0">
                <a:solidFill>
                  <a:srgbClr val="0000FF"/>
                </a:solidFill>
              </a:rPr>
              <a:t>All services were relocated into the Phase 1 Building in phases during April to July 2023</a:t>
            </a:r>
            <a:endParaRPr sz="1100" dirty="0">
              <a:solidFill>
                <a:srgbClr val="0000FF"/>
              </a:solidFill>
            </a:endParaRPr>
          </a:p>
          <a:p>
            <a:pPr marL="0" lvl="0" indent="0" algn="l" rtl="0">
              <a:spcBef>
                <a:spcPts val="1200"/>
              </a:spcBef>
              <a:spcAft>
                <a:spcPts val="1200"/>
              </a:spcAft>
              <a:buClr>
                <a:schemeClr val="dk1"/>
              </a:buClr>
              <a:buSzPts val="1100"/>
              <a:buFont typeface="Arial" panose="020B0604020202020204"/>
              <a:buNone/>
            </a:pPr>
            <a:r>
              <a:rPr lang="zh-TW" dirty="0"/>
              <a:t>In 31 July 2023 更改為</a:t>
            </a:r>
            <a:r>
              <a:rPr lang="zh-TW" sz="1100" dirty="0">
                <a:solidFill>
                  <a:srgbClr val="0000FF"/>
                </a:solidFill>
              </a:rPr>
              <a:t>The East Wing, North Wing, TWGHs Yu Chun Keung Memorial Centre and Staff Barracks were handed over to the main contractor in late July 2023</a:t>
            </a:r>
          </a:p>
        </p:txBody>
      </p:sp>
      <p:pic>
        <p:nvPicPr>
          <p:cNvPr id="70" name="Google Shape;70;p15"/>
          <p:cNvPicPr preferRelativeResize="0"/>
          <p:nvPr/>
        </p:nvPicPr>
        <p:blipFill>
          <a:blip r:embed="rId4"/>
          <a:stretch>
            <a:fillRect/>
          </a:stretch>
        </p:blipFill>
        <p:spPr>
          <a:xfrm>
            <a:off x="361225" y="2366151"/>
            <a:ext cx="7913500" cy="1288975"/>
          </a:xfrm>
          <a:prstGeom prst="rect">
            <a:avLst/>
          </a:prstGeom>
          <a:noFill/>
          <a:ln>
            <a:noFill/>
          </a:ln>
        </p:spPr>
      </p:pic>
      <p:sp>
        <p:nvSpPr>
          <p:cNvPr id="71" name="Google Shape;71;p15"/>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chemeClr val="dk1"/>
                </a:solidFill>
              </a:rPr>
              <a:t>from 16 Dec</a:t>
            </a:r>
            <a:endParaRPr sz="1800">
              <a:solidFill>
                <a:schemeClr val="dk2"/>
              </a:solidFill>
            </a:endParaRPr>
          </a:p>
        </p:txBody>
      </p:sp>
      <p:pic>
        <p:nvPicPr>
          <p:cNvPr id="72" name="Google Shape;72;p15"/>
          <p:cNvPicPr preferRelativeResize="0"/>
          <p:nvPr/>
        </p:nvPicPr>
        <p:blipFill>
          <a:blip r:embed="rId5"/>
          <a:stretch>
            <a:fillRect/>
          </a:stretch>
        </p:blipFill>
        <p:spPr>
          <a:xfrm>
            <a:off x="7775500" y="97825"/>
            <a:ext cx="1341125" cy="419950"/>
          </a:xfrm>
          <a:prstGeom prst="rect">
            <a:avLst/>
          </a:prstGeom>
          <a:noFill/>
          <a:ln>
            <a:noFill/>
          </a:ln>
        </p:spPr>
      </p:pic>
      <p:sp>
        <p:nvSpPr>
          <p:cNvPr id="8" name="矩形 7">
            <a:extLst>
              <a:ext uri="{FF2B5EF4-FFF2-40B4-BE49-F238E27FC236}">
                <a16:creationId xmlns:a16="http://schemas.microsoft.com/office/drawing/2014/main" id="{2285E71D-C579-4325-B11B-6E7A0DFD10C9}"/>
              </a:ext>
            </a:extLst>
          </p:cNvPr>
          <p:cNvSpPr/>
          <p:nvPr/>
        </p:nvSpPr>
        <p:spPr>
          <a:xfrm>
            <a:off x="6331123" y="96192"/>
            <a:ext cx="2723515" cy="650855"/>
          </a:xfrm>
          <a:prstGeom prst="rect">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TW" altLang="en-US" dirty="0"/>
              <a:t>與</a:t>
            </a:r>
            <a:r>
              <a:rPr lang="en-US" altLang="zh-TW" dirty="0"/>
              <a:t>PPT</a:t>
            </a:r>
            <a:r>
              <a:rPr lang="zh-TW" altLang="en-US" dirty="0"/>
              <a:t>後面重疊</a:t>
            </a:r>
            <a:r>
              <a:rPr lang="en-US" altLang="zh-TW" dirty="0"/>
              <a:t>, </a:t>
            </a:r>
            <a:r>
              <a:rPr lang="zh-TW" altLang="en-US" dirty="0"/>
              <a:t>現前按後面的指示作準</a:t>
            </a:r>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000"/>
              <a:buFont typeface="Arial" panose="020B0604020202020204"/>
              <a:buNone/>
            </a:pPr>
            <a:r>
              <a:rPr lang="zh-TW" u="sng" dirty="0">
                <a:solidFill>
                  <a:schemeClr val="accent5"/>
                </a:solidFill>
                <a:hlinkClick r:id="rId3"/>
              </a:rPr>
              <a:t>https://kwh.9u1.net/Media-Reports.html</a:t>
            </a:r>
            <a:r>
              <a:rPr lang="zh-TW" dirty="0"/>
              <a:t> </a:t>
            </a:r>
          </a:p>
          <a:p>
            <a:pPr marL="0" lvl="0" indent="0" algn="l" rtl="0">
              <a:spcBef>
                <a:spcPts val="0"/>
              </a:spcBef>
              <a:spcAft>
                <a:spcPts val="0"/>
              </a:spcAft>
              <a:buNone/>
            </a:pPr>
            <a:endParaRPr lang="zh-TW" dirty="0"/>
          </a:p>
        </p:txBody>
      </p:sp>
      <p:sp>
        <p:nvSpPr>
          <p:cNvPr id="286" name="Google Shape;286;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TW"/>
              <a:t>簡體中文版還是顯示繁體內容</a:t>
            </a:r>
          </a:p>
          <a:p>
            <a:pPr marL="0" lvl="0" indent="0" algn="l" rtl="0">
              <a:spcBef>
                <a:spcPts val="1200"/>
              </a:spcBef>
              <a:spcAft>
                <a:spcPts val="0"/>
              </a:spcAft>
              <a:buNone/>
            </a:pPr>
            <a:endParaRPr lang="zh-TW"/>
          </a:p>
          <a:p>
            <a:pPr marL="0" lvl="0" indent="0" algn="l" rtl="0">
              <a:spcBef>
                <a:spcPts val="1200"/>
              </a:spcBef>
              <a:spcAft>
                <a:spcPts val="1200"/>
              </a:spcAft>
              <a:buNone/>
            </a:pPr>
            <a:r>
              <a:rPr lang="zh-TW"/>
              <a:t>生5个小孩全母乳喂哺　港妈分享坚持喂9个月心得</a:t>
            </a:r>
          </a:p>
        </p:txBody>
      </p:sp>
      <p:pic>
        <p:nvPicPr>
          <p:cNvPr id="287" name="Google Shape;287;p42"/>
          <p:cNvPicPr preferRelativeResize="0"/>
          <p:nvPr/>
        </p:nvPicPr>
        <p:blipFill>
          <a:blip r:embed="rId4"/>
          <a:stretch>
            <a:fillRect/>
          </a:stretch>
        </p:blipFill>
        <p:spPr>
          <a:xfrm>
            <a:off x="5694000" y="1152475"/>
            <a:ext cx="3138299" cy="3825975"/>
          </a:xfrm>
          <a:prstGeom prst="rect">
            <a:avLst/>
          </a:prstGeom>
          <a:noFill/>
          <a:ln>
            <a:noFill/>
          </a:ln>
        </p:spPr>
      </p:pic>
      <p:sp>
        <p:nvSpPr>
          <p:cNvPr id="288" name="Google Shape;288;p42"/>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17 Dec</a:t>
            </a:r>
            <a:endParaRPr sz="1800">
              <a:solidFill>
                <a:srgbClr val="595959"/>
              </a:solidFill>
            </a:endParaRP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https://kwh.9u1.net/Services/Orthopaedics-And-Traumatology.html?lang=en</a:t>
            </a:r>
          </a:p>
        </p:txBody>
      </p:sp>
      <p:sp>
        <p:nvSpPr>
          <p:cNvPr id="294" name="Google Shape;294;p43"/>
          <p:cNvSpPr txBox="1">
            <a:spLocks noGrp="1"/>
          </p:cNvSpPr>
          <p:nvPr>
            <p:ph type="body" idx="1"/>
          </p:nvPr>
        </p:nvSpPr>
        <p:spPr>
          <a:xfrm>
            <a:off x="311700" y="1603025"/>
            <a:ext cx="8520600" cy="2965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a:t>should be “</a:t>
            </a:r>
            <a:r>
              <a:rPr lang="zh-TW" sz="1350">
                <a:solidFill>
                  <a:schemeClr val="dk1"/>
                </a:solidFill>
              </a:rPr>
              <a:t>8:00AM – 8:00PM”</a:t>
            </a:r>
          </a:p>
        </p:txBody>
      </p:sp>
      <p:pic>
        <p:nvPicPr>
          <p:cNvPr id="295" name="Google Shape;295;p43"/>
          <p:cNvPicPr preferRelativeResize="0"/>
          <p:nvPr/>
        </p:nvPicPr>
        <p:blipFill>
          <a:blip r:embed="rId3"/>
          <a:stretch>
            <a:fillRect/>
          </a:stretch>
        </p:blipFill>
        <p:spPr>
          <a:xfrm>
            <a:off x="311700" y="2508924"/>
            <a:ext cx="8082851" cy="2327775"/>
          </a:xfrm>
          <a:prstGeom prst="rect">
            <a:avLst/>
          </a:prstGeom>
          <a:noFill/>
          <a:ln>
            <a:noFill/>
          </a:ln>
        </p:spPr>
      </p:pic>
      <p:sp>
        <p:nvSpPr>
          <p:cNvPr id="296" name="Google Shape;296;p43"/>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17 Dec</a:t>
            </a:r>
            <a:endParaRPr sz="1800">
              <a:solidFill>
                <a:srgbClr val="595959"/>
              </a:solidFill>
            </a:endParaRP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000"/>
              <a:buFont typeface="Arial" panose="020B0604020202020204"/>
              <a:buNone/>
            </a:pPr>
            <a:r>
              <a:rPr lang="zh-TW" dirty="0"/>
              <a:t>https://kwh.9u1.net/Services/Orthopaedics-And-Traumatology.html</a:t>
            </a:r>
            <a:endParaRPr dirty="0"/>
          </a:p>
        </p:txBody>
      </p:sp>
      <p:sp>
        <p:nvSpPr>
          <p:cNvPr id="302" name="Google Shape;302;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dirty="0"/>
              <a:t>圖片錯誤，請根據</a:t>
            </a:r>
            <a:r>
              <a:rPr lang="zh-TW" u="sng" dirty="0">
                <a:solidFill>
                  <a:schemeClr val="hlink"/>
                </a:solidFill>
                <a:hlinkClick r:id="rId3"/>
              </a:rPr>
              <a:t>https://docs.google.com/presentation/d/1odKtd0YtUGW6ENRgx2GAGoJ-xo_FsqzO/edit#slide=id.p7</a:t>
            </a:r>
            <a:r>
              <a:rPr lang="zh-TW" dirty="0"/>
              <a:t> 整理</a:t>
            </a:r>
            <a:endParaRPr dirty="0"/>
          </a:p>
        </p:txBody>
      </p:sp>
      <p:pic>
        <p:nvPicPr>
          <p:cNvPr id="303" name="Google Shape;303;p44"/>
          <p:cNvPicPr preferRelativeResize="0"/>
          <p:nvPr/>
        </p:nvPicPr>
        <p:blipFill>
          <a:blip r:embed="rId4"/>
          <a:stretch>
            <a:fillRect/>
          </a:stretch>
        </p:blipFill>
        <p:spPr>
          <a:xfrm>
            <a:off x="2987150" y="1847225"/>
            <a:ext cx="6010076" cy="3352725"/>
          </a:xfrm>
          <a:prstGeom prst="rect">
            <a:avLst/>
          </a:prstGeom>
          <a:noFill/>
          <a:ln>
            <a:noFill/>
          </a:ln>
        </p:spPr>
      </p:pic>
      <p:sp>
        <p:nvSpPr>
          <p:cNvPr id="304" name="Google Shape;304;p44"/>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17 Dec</a:t>
            </a:r>
            <a:endParaRPr sz="1800">
              <a:solidFill>
                <a:srgbClr val="595959"/>
              </a:solidFill>
            </a:endParaRP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000"/>
              <a:buFont typeface="Arial" panose="020B0604020202020204"/>
              <a:buNone/>
            </a:pPr>
            <a:r>
              <a:rPr lang="zh-TW" dirty="0"/>
              <a:t>https://kwh.9u1.net/Services/Orthopaedics-And-Traumatology.html</a:t>
            </a:r>
          </a:p>
        </p:txBody>
      </p:sp>
      <p:sp>
        <p:nvSpPr>
          <p:cNvPr id="310" name="Google Shape;310;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TW"/>
              <a:t>圖片錯誤</a:t>
            </a:r>
          </a:p>
          <a:p>
            <a:pPr marL="0" lvl="0" indent="0" algn="l" rtl="0">
              <a:spcBef>
                <a:spcPts val="1200"/>
              </a:spcBef>
              <a:spcAft>
                <a:spcPts val="1200"/>
              </a:spcAft>
              <a:buNone/>
            </a:pPr>
            <a:r>
              <a:rPr lang="zh-TW"/>
              <a:t>請更換</a:t>
            </a:r>
          </a:p>
        </p:txBody>
      </p:sp>
      <p:pic>
        <p:nvPicPr>
          <p:cNvPr id="311" name="Google Shape;311;p45"/>
          <p:cNvPicPr preferRelativeResize="0"/>
          <p:nvPr/>
        </p:nvPicPr>
        <p:blipFill>
          <a:blip r:embed="rId3"/>
          <a:stretch>
            <a:fillRect/>
          </a:stretch>
        </p:blipFill>
        <p:spPr>
          <a:xfrm>
            <a:off x="3785870" y="1365885"/>
            <a:ext cx="3063875" cy="2748280"/>
          </a:xfrm>
          <a:prstGeom prst="rect">
            <a:avLst/>
          </a:prstGeom>
          <a:noFill/>
          <a:ln>
            <a:noFill/>
          </a:ln>
        </p:spPr>
      </p:pic>
      <p:pic>
        <p:nvPicPr>
          <p:cNvPr id="312" name="Google Shape;312;p45"/>
          <p:cNvPicPr preferRelativeResize="0"/>
          <p:nvPr/>
        </p:nvPicPr>
        <p:blipFill>
          <a:blip r:embed="rId4"/>
          <a:stretch>
            <a:fillRect/>
          </a:stretch>
        </p:blipFill>
        <p:spPr>
          <a:xfrm>
            <a:off x="7183550" y="1365950"/>
            <a:ext cx="1575375" cy="3579975"/>
          </a:xfrm>
          <a:prstGeom prst="rect">
            <a:avLst/>
          </a:prstGeom>
          <a:noFill/>
          <a:ln>
            <a:noFill/>
          </a:ln>
        </p:spPr>
      </p:pic>
      <p:sp>
        <p:nvSpPr>
          <p:cNvPr id="313" name="Google Shape;313;p45"/>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17 Dec</a:t>
            </a:r>
            <a:endParaRPr sz="1800">
              <a:solidFill>
                <a:srgbClr val="595959"/>
              </a:solidFill>
            </a:endParaRP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https://kwh.9u1.net/Specialist-Out-patient.html</a:t>
            </a:r>
          </a:p>
          <a:p>
            <a:pPr marL="0" lvl="0" indent="0" algn="l" rtl="0">
              <a:spcBef>
                <a:spcPts val="0"/>
              </a:spcBef>
              <a:spcAft>
                <a:spcPts val="0"/>
              </a:spcAft>
              <a:buNone/>
            </a:pPr>
            <a:endParaRPr lang="zh-TW"/>
          </a:p>
        </p:txBody>
      </p:sp>
      <p:sp>
        <p:nvSpPr>
          <p:cNvPr id="319" name="Google Shape;319;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TW"/>
              <a:t>急症室等候时间</a:t>
            </a:r>
          </a:p>
          <a:p>
            <a:pPr marL="0" lvl="0" indent="0" algn="l" rtl="0">
              <a:spcBef>
                <a:spcPts val="1200"/>
              </a:spcBef>
              <a:spcAft>
                <a:spcPts val="0"/>
              </a:spcAft>
              <a:buNone/>
            </a:pPr>
            <a:r>
              <a:rPr lang="zh-TW"/>
              <a:t>連結錯誤</a:t>
            </a:r>
          </a:p>
          <a:p>
            <a:pPr marL="0" lvl="0" indent="0" algn="l" rtl="0">
              <a:spcBef>
                <a:spcPts val="1200"/>
              </a:spcBef>
              <a:spcAft>
                <a:spcPts val="1200"/>
              </a:spcAft>
              <a:buNone/>
            </a:pPr>
            <a:r>
              <a:rPr lang="zh-TW"/>
              <a:t>更改為</a:t>
            </a:r>
            <a:r>
              <a:rPr lang="zh-TW" sz="1000" u="sng">
                <a:solidFill>
                  <a:schemeClr val="accent5"/>
                </a:solidFill>
                <a:latin typeface="Calibri" panose="020F0502020204030204"/>
                <a:ea typeface="Calibri" panose="020F0502020204030204"/>
                <a:cs typeface="Calibri" panose="020F0502020204030204"/>
                <a:sym typeface="Calibri" panose="020F0502020204030204"/>
                <a:hlinkClick r:id="rId3"/>
              </a:rPr>
              <a:t>https://www.ha.org.hk/visitor/ha_visitor_index.asp?Content_ID=235504&amp;Lang=CHIB5</a:t>
            </a:r>
          </a:p>
        </p:txBody>
      </p:sp>
      <p:pic>
        <p:nvPicPr>
          <p:cNvPr id="320" name="Google Shape;320;p46"/>
          <p:cNvPicPr preferRelativeResize="0"/>
          <p:nvPr/>
        </p:nvPicPr>
        <p:blipFill>
          <a:blip r:embed="rId4"/>
          <a:stretch>
            <a:fillRect/>
          </a:stretch>
        </p:blipFill>
        <p:spPr>
          <a:xfrm>
            <a:off x="311688" y="3151563"/>
            <a:ext cx="4352925" cy="1323975"/>
          </a:xfrm>
          <a:prstGeom prst="rect">
            <a:avLst/>
          </a:prstGeom>
          <a:noFill/>
          <a:ln>
            <a:noFill/>
          </a:ln>
        </p:spPr>
      </p:pic>
      <p:sp>
        <p:nvSpPr>
          <p:cNvPr id="321" name="Google Shape;321;p46"/>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23</a:t>
            </a:r>
            <a:r>
              <a:rPr lang="zh-TW" sz="2800">
                <a:solidFill>
                  <a:srgbClr val="000000"/>
                </a:solidFill>
              </a:rPr>
              <a:t> Dec</a:t>
            </a:r>
            <a:endParaRPr sz="1800">
              <a:solidFill>
                <a:srgbClr val="595959"/>
              </a:solidFill>
            </a:endParaRPr>
          </a:p>
        </p:txBody>
      </p:sp>
      <p:sp>
        <p:nvSpPr>
          <p:cNvPr id="6" name="矩形 5">
            <a:extLst>
              <a:ext uri="{FF2B5EF4-FFF2-40B4-BE49-F238E27FC236}">
                <a16:creationId xmlns:a16="http://schemas.microsoft.com/office/drawing/2014/main" id="{FBE71202-16E8-483B-BE2E-2C32E4F9D8A9}"/>
              </a:ext>
            </a:extLst>
          </p:cNvPr>
          <p:cNvSpPr/>
          <p:nvPr/>
        </p:nvSpPr>
        <p:spPr>
          <a:xfrm>
            <a:off x="7707630" y="171139"/>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https://kwh.9u1.net/Services/Clinical-Psychology.html?lang=zh-cn</a:t>
            </a:r>
          </a:p>
        </p:txBody>
      </p:sp>
      <p:sp>
        <p:nvSpPr>
          <p:cNvPr id="327" name="Google Shape;327;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dirty="0"/>
              <a:t>簡體中文版本內容重複</a:t>
            </a:r>
          </a:p>
        </p:txBody>
      </p:sp>
      <p:pic>
        <p:nvPicPr>
          <p:cNvPr id="328" name="Google Shape;328;p47"/>
          <p:cNvPicPr preferRelativeResize="0"/>
          <p:nvPr/>
        </p:nvPicPr>
        <p:blipFill>
          <a:blip r:embed="rId3"/>
          <a:stretch>
            <a:fillRect/>
          </a:stretch>
        </p:blipFill>
        <p:spPr>
          <a:xfrm>
            <a:off x="193875" y="1740295"/>
            <a:ext cx="9143999" cy="2476010"/>
          </a:xfrm>
          <a:prstGeom prst="rect">
            <a:avLst/>
          </a:prstGeom>
          <a:noFill/>
          <a:ln>
            <a:noFill/>
          </a:ln>
        </p:spPr>
      </p:pic>
      <p:sp>
        <p:nvSpPr>
          <p:cNvPr id="329" name="Google Shape;329;p47"/>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23</a:t>
            </a:r>
            <a:r>
              <a:rPr lang="zh-TW" sz="2800">
                <a:solidFill>
                  <a:srgbClr val="000000"/>
                </a:solidFill>
              </a:rPr>
              <a:t> Dec</a:t>
            </a:r>
            <a:endParaRPr sz="1800">
              <a:solidFill>
                <a:srgbClr val="595959"/>
              </a:solidFill>
            </a:endParaRPr>
          </a:p>
        </p:txBody>
      </p:sp>
      <p:sp>
        <p:nvSpPr>
          <p:cNvPr id="7" name="矩形 6">
            <a:extLst>
              <a:ext uri="{FF2B5EF4-FFF2-40B4-BE49-F238E27FC236}">
                <a16:creationId xmlns:a16="http://schemas.microsoft.com/office/drawing/2014/main" id="{BDC6AEDF-0D91-4D6E-A7B3-F6EA68F856FF}"/>
              </a:ext>
            </a:extLst>
          </p:cNvPr>
          <p:cNvSpPr/>
          <p:nvPr/>
        </p:nvSpPr>
        <p:spPr>
          <a:xfrm>
            <a:off x="7168362" y="228348"/>
            <a:ext cx="1862089" cy="38725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dirty="0"/>
              <a:t>不明白</a:t>
            </a:r>
            <a:endParaRPr lang="zh-HK"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https://kwh.9u1.net/Visitors.html</a:t>
            </a:r>
          </a:p>
        </p:txBody>
      </p:sp>
      <p:sp>
        <p:nvSpPr>
          <p:cNvPr id="335" name="Google Shape;335;p48"/>
          <p:cNvSpPr txBox="1">
            <a:spLocks noGrp="1"/>
          </p:cNvSpPr>
          <p:nvPr>
            <p:ph type="body" idx="1"/>
          </p:nvPr>
        </p:nvSpPr>
        <p:spPr>
          <a:xfrm>
            <a:off x="311700" y="1152475"/>
            <a:ext cx="86718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zh-TW">
                <a:solidFill>
                  <a:schemeClr val="dk1"/>
                </a:solidFill>
              </a:rPr>
              <a:t>要同時顯示</a:t>
            </a:r>
            <a:endParaRPr>
              <a:solidFill>
                <a:schemeClr val="dk1"/>
              </a:solidFill>
            </a:endParaRPr>
          </a:p>
          <a:p>
            <a:pPr marL="0" lvl="0" indent="0" algn="l" rtl="0">
              <a:spcBef>
                <a:spcPts val="1200"/>
              </a:spcBef>
              <a:spcAft>
                <a:spcPts val="0"/>
              </a:spcAft>
              <a:buNone/>
            </a:pPr>
            <a:r>
              <a:rPr lang="zh-TW">
                <a:solidFill>
                  <a:schemeClr val="dk1"/>
                </a:solidFill>
              </a:rPr>
              <a:t>「捐款」</a:t>
            </a:r>
            <a:endParaRPr>
              <a:solidFill>
                <a:schemeClr val="dk1"/>
              </a:solidFill>
            </a:endParaRPr>
          </a:p>
          <a:p>
            <a:pPr marL="0" lvl="0" indent="0" algn="l" rtl="0">
              <a:spcBef>
                <a:spcPts val="1200"/>
              </a:spcBef>
              <a:spcAft>
                <a:spcPts val="0"/>
              </a:spcAft>
              <a:buClr>
                <a:schemeClr val="dk1"/>
              </a:buClr>
              <a:buSzPts val="1100"/>
              <a:buFont typeface="Arial" panose="020B0604020202020204"/>
              <a:buNone/>
            </a:pPr>
            <a:r>
              <a:rPr lang="zh-TW">
                <a:solidFill>
                  <a:schemeClr val="dk1"/>
                </a:solidFill>
              </a:rPr>
              <a:t>和</a:t>
            </a:r>
            <a:endParaRPr>
              <a:solidFill>
                <a:schemeClr val="dk1"/>
              </a:solidFill>
            </a:endParaRPr>
          </a:p>
          <a:p>
            <a:pPr marL="0" lvl="0" indent="0" algn="l" rtl="0">
              <a:spcBef>
                <a:spcPts val="1200"/>
              </a:spcBef>
              <a:spcAft>
                <a:spcPts val="0"/>
              </a:spcAft>
              <a:buNone/>
            </a:pPr>
            <a:r>
              <a:rPr lang="zh-TW">
                <a:solidFill>
                  <a:schemeClr val="dk1"/>
                </a:solidFill>
              </a:rPr>
              <a:t>「義工」</a:t>
            </a:r>
            <a:endParaRPr>
              <a:solidFill>
                <a:schemeClr val="dk1"/>
              </a:solidFill>
            </a:endParaRPr>
          </a:p>
          <a:p>
            <a:pPr marL="0" lvl="0" indent="0" algn="l" rtl="0">
              <a:spcBef>
                <a:spcPts val="1200"/>
              </a:spcBef>
              <a:spcAft>
                <a:spcPts val="0"/>
              </a:spcAft>
              <a:buNone/>
            </a:pPr>
            <a:endParaRPr>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1200"/>
              </a:spcBef>
              <a:spcAft>
                <a:spcPts val="0"/>
              </a:spcAft>
              <a:buClr>
                <a:schemeClr val="dk1"/>
              </a:buClr>
              <a:buSzPts val="1100"/>
              <a:buFont typeface="Arial" panose="020B0604020202020204"/>
              <a:buNone/>
            </a:pPr>
            <a:r>
              <a:rPr lang="zh-TW">
                <a:solidFill>
                  <a:schemeClr val="dk1"/>
                </a:solidFill>
              </a:rPr>
              <a:t>捐款連結:</a:t>
            </a:r>
            <a:r>
              <a:rPr lang="zh-TW" u="sng">
                <a:solidFill>
                  <a:schemeClr val="hlink"/>
                </a:solidFill>
                <a:hlinkClick r:id="rId3"/>
              </a:rPr>
              <a:t>https://www.tungwah.org.hk/fund-raising/fr-introduction/</a:t>
            </a:r>
            <a:r>
              <a:rPr lang="zh-TW">
                <a:solidFill>
                  <a:schemeClr val="dk1"/>
                </a:solidFill>
              </a:rPr>
              <a:t> (請連結不同語言)</a:t>
            </a:r>
            <a:endParaRPr>
              <a:solidFill>
                <a:schemeClr val="dk1"/>
              </a:solidFill>
            </a:endParaRPr>
          </a:p>
          <a:p>
            <a:pPr marL="0" lvl="0" indent="0" algn="l" rtl="0">
              <a:spcBef>
                <a:spcPts val="1200"/>
              </a:spcBef>
              <a:spcAft>
                <a:spcPts val="1200"/>
              </a:spcAft>
              <a:buClr>
                <a:schemeClr val="dk1"/>
              </a:buClr>
              <a:buSzPts val="1100"/>
              <a:buFont typeface="Arial" panose="020B0604020202020204"/>
              <a:buNone/>
            </a:pPr>
            <a:r>
              <a:rPr lang="zh-TW">
                <a:solidFill>
                  <a:schemeClr val="dk1"/>
                </a:solidFill>
              </a:rPr>
              <a:t>義工連結:</a:t>
            </a:r>
            <a:r>
              <a:rPr lang="zh-TW" u="sng">
                <a:solidFill>
                  <a:schemeClr val="hlink"/>
                </a:solidFill>
                <a:hlinkClick r:id="rId4"/>
              </a:rPr>
              <a:t>https://kwh.9u1.net/Services/Health-Promotion-Centre.html</a:t>
            </a:r>
            <a:r>
              <a:rPr lang="zh-TW">
                <a:solidFill>
                  <a:schemeClr val="dk1"/>
                </a:solidFill>
              </a:rPr>
              <a:t> </a:t>
            </a:r>
          </a:p>
        </p:txBody>
      </p:sp>
      <p:pic>
        <p:nvPicPr>
          <p:cNvPr id="336" name="Google Shape;336;p48"/>
          <p:cNvPicPr preferRelativeResize="0"/>
          <p:nvPr/>
        </p:nvPicPr>
        <p:blipFill>
          <a:blip r:embed="rId5"/>
          <a:stretch>
            <a:fillRect/>
          </a:stretch>
        </p:blipFill>
        <p:spPr>
          <a:xfrm>
            <a:off x="4012896" y="1071321"/>
            <a:ext cx="4637525" cy="2452075"/>
          </a:xfrm>
          <a:prstGeom prst="rect">
            <a:avLst/>
          </a:prstGeom>
          <a:noFill/>
          <a:ln>
            <a:noFill/>
          </a:ln>
        </p:spPr>
      </p:pic>
      <p:sp>
        <p:nvSpPr>
          <p:cNvPr id="337" name="Google Shape;337;p48"/>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24</a:t>
            </a:r>
            <a:r>
              <a:rPr lang="zh-TW" sz="2800">
                <a:solidFill>
                  <a:srgbClr val="000000"/>
                </a:solidFill>
              </a:rPr>
              <a:t> Dec</a:t>
            </a:r>
            <a:endParaRPr sz="1800">
              <a:solidFill>
                <a:srgbClr val="595959"/>
              </a:solidFill>
            </a:endParaRP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https://kwh.9u1.net/Services/Shroff-Office.html?lang=hk</a:t>
            </a:r>
          </a:p>
        </p:txBody>
      </p:sp>
      <p:sp>
        <p:nvSpPr>
          <p:cNvPr id="343" name="Google Shape;343;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a:t>付款辦法連結失敗</a:t>
            </a:r>
          </a:p>
        </p:txBody>
      </p:sp>
      <p:pic>
        <p:nvPicPr>
          <p:cNvPr id="344" name="Google Shape;344;p49"/>
          <p:cNvPicPr preferRelativeResize="0"/>
          <p:nvPr/>
        </p:nvPicPr>
        <p:blipFill>
          <a:blip r:embed="rId3"/>
          <a:stretch>
            <a:fillRect/>
          </a:stretch>
        </p:blipFill>
        <p:spPr>
          <a:xfrm>
            <a:off x="350613" y="2428100"/>
            <a:ext cx="2828925" cy="2057400"/>
          </a:xfrm>
          <a:prstGeom prst="rect">
            <a:avLst/>
          </a:prstGeom>
          <a:noFill/>
          <a:ln>
            <a:noFill/>
          </a:ln>
        </p:spPr>
      </p:pic>
      <p:sp>
        <p:nvSpPr>
          <p:cNvPr id="345" name="Google Shape;345;p49"/>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27</a:t>
            </a:r>
            <a:r>
              <a:rPr lang="zh-TW" sz="2800">
                <a:solidFill>
                  <a:srgbClr val="000000"/>
                </a:solidFill>
              </a:rPr>
              <a:t> Dec</a:t>
            </a:r>
            <a:endParaRPr sz="1800">
              <a:solidFill>
                <a:srgbClr val="595959"/>
              </a:solidFill>
            </a:endParaRPr>
          </a:p>
        </p:txBody>
      </p:sp>
      <p:sp>
        <p:nvSpPr>
          <p:cNvPr id="6" name="矩形 5"/>
          <p:cNvSpPr/>
          <p:nvPr/>
        </p:nvSpPr>
        <p:spPr>
          <a:xfrm>
            <a:off x="6367344" y="228348"/>
            <a:ext cx="2663107" cy="74612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dirty="0"/>
              <a:t>請提供連結</a:t>
            </a:r>
            <a:endParaRPr lang="zh-HK"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zh-TW"/>
              <a:t>2025-01-06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所有中文版面</a:t>
            </a:r>
          </a:p>
        </p:txBody>
      </p:sp>
      <p:sp>
        <p:nvSpPr>
          <p:cNvPr id="356" name="Google Shape;356;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r>
              <a:rPr lang="zh-TW" sz="1100" dirty="0">
                <a:solidFill>
                  <a:srgbClr val="0000FF"/>
                </a:solidFill>
              </a:rPr>
              <a:t>B1/F </a:t>
            </a:r>
            <a:r>
              <a:rPr lang="zh-TW" sz="1100" dirty="0">
                <a:solidFill>
                  <a:schemeClr val="dk1"/>
                </a:solidFill>
              </a:rPr>
              <a:t>更改為 「</a:t>
            </a:r>
            <a:r>
              <a:rPr lang="zh-TW"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地庫一層」</a:t>
            </a:r>
          </a:p>
          <a:p>
            <a:pPr marL="0" lvl="0" indent="0" algn="l" rtl="0">
              <a:spcBef>
                <a:spcPts val="1200"/>
              </a:spcBef>
              <a:spcAft>
                <a:spcPts val="1200"/>
              </a:spcAft>
              <a:buNone/>
            </a:pPr>
            <a:r>
              <a:rPr lang="zh-CN" altLang="en-US" dirty="0">
                <a:solidFill>
                  <a:schemeClr val="dk1"/>
                </a:solidFill>
              </a:rPr>
              <a:t>地库一层</a:t>
            </a:r>
          </a:p>
        </p:txBody>
      </p:sp>
      <p:pic>
        <p:nvPicPr>
          <p:cNvPr id="357" name="Google Shape;357;p51"/>
          <p:cNvPicPr preferRelativeResize="0"/>
          <p:nvPr/>
        </p:nvPicPr>
        <p:blipFill>
          <a:blip r:embed="rId3"/>
          <a:stretch>
            <a:fillRect/>
          </a:stretch>
        </p:blipFill>
        <p:spPr>
          <a:xfrm>
            <a:off x="3489812" y="2671200"/>
            <a:ext cx="2164375" cy="2377825"/>
          </a:xfrm>
          <a:prstGeom prst="rect">
            <a:avLst/>
          </a:prstGeom>
          <a:noFill/>
          <a:ln>
            <a:noFill/>
          </a:ln>
        </p:spPr>
      </p:pic>
      <p:sp>
        <p:nvSpPr>
          <p:cNvPr id="358" name="Google Shape;358;p51"/>
          <p:cNvSpPr txBox="1"/>
          <p:nvPr/>
        </p:nvSpPr>
        <p:spPr>
          <a:xfrm>
            <a:off x="2792375" y="2624425"/>
            <a:ext cx="4036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900" dirty="0">
                <a:solidFill>
                  <a:srgbClr val="FF0000"/>
                </a:solidFill>
              </a:rPr>
              <a:t>https://kwh.9u1.net/Services/Clinical-Psychology.html</a:t>
            </a:r>
            <a:endParaRPr sz="900" dirty="0">
              <a:solidFill>
                <a:srgbClr val="FF0000"/>
              </a:solidFill>
            </a:endParaRPr>
          </a:p>
        </p:txBody>
      </p:sp>
      <p:pic>
        <p:nvPicPr>
          <p:cNvPr id="359" name="Google Shape;359;p51"/>
          <p:cNvPicPr preferRelativeResize="0"/>
          <p:nvPr/>
        </p:nvPicPr>
        <p:blipFill>
          <a:blip r:embed="rId4"/>
          <a:stretch>
            <a:fillRect/>
          </a:stretch>
        </p:blipFill>
        <p:spPr>
          <a:xfrm>
            <a:off x="5754925" y="2624425"/>
            <a:ext cx="2490122" cy="2424600"/>
          </a:xfrm>
          <a:prstGeom prst="rect">
            <a:avLst/>
          </a:prstGeom>
          <a:noFill/>
          <a:ln>
            <a:noFill/>
          </a:ln>
        </p:spPr>
      </p:pic>
      <p:sp>
        <p:nvSpPr>
          <p:cNvPr id="360" name="Google Shape;360;p51"/>
          <p:cNvSpPr txBox="1"/>
          <p:nvPr/>
        </p:nvSpPr>
        <p:spPr>
          <a:xfrm>
            <a:off x="5850400" y="2865688"/>
            <a:ext cx="4036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900" dirty="0">
                <a:solidFill>
                  <a:srgbClr val="FF0000"/>
                </a:solidFill>
              </a:rPr>
              <a:t>https://kwh.9u1.net/Services/Occupational-Therapy.html</a:t>
            </a:r>
            <a:endParaRPr sz="900" dirty="0">
              <a:solidFill>
                <a:srgbClr val="FF0000"/>
              </a:solidFill>
            </a:endParaRPr>
          </a:p>
        </p:txBody>
      </p:sp>
      <p:pic>
        <p:nvPicPr>
          <p:cNvPr id="361" name="Google Shape;361;p51"/>
          <p:cNvPicPr preferRelativeResize="0"/>
          <p:nvPr/>
        </p:nvPicPr>
        <p:blipFill>
          <a:blip r:embed="rId5"/>
          <a:stretch>
            <a:fillRect/>
          </a:stretch>
        </p:blipFill>
        <p:spPr>
          <a:xfrm>
            <a:off x="3090325" y="0"/>
            <a:ext cx="5268850" cy="2624424"/>
          </a:xfrm>
          <a:prstGeom prst="rect">
            <a:avLst/>
          </a:prstGeom>
          <a:noFill/>
          <a:ln>
            <a:noFill/>
          </a:ln>
        </p:spPr>
      </p:pic>
      <p:sp>
        <p:nvSpPr>
          <p:cNvPr id="362" name="Google Shape;362;p51"/>
          <p:cNvSpPr txBox="1"/>
          <p:nvPr/>
        </p:nvSpPr>
        <p:spPr>
          <a:xfrm>
            <a:off x="4029300" y="196225"/>
            <a:ext cx="4036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900" dirty="0">
                <a:solidFill>
                  <a:srgbClr val="FF0000"/>
                </a:solidFill>
              </a:rPr>
              <a:t>https://kwh.9u1.net/Services/Physiotherapy.html</a:t>
            </a:r>
            <a:endParaRPr sz="900" dirty="0">
              <a:solidFill>
                <a:srgbClr val="FF0000"/>
              </a:solidFill>
            </a:endParaRP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000"/>
              <a:buFont typeface="Arial" panose="020B0604020202020204"/>
              <a:buNone/>
            </a:pPr>
            <a:r>
              <a:rPr lang="zh-TW" dirty="0"/>
              <a:t>https://kwh.9u1.net/Services/Paediatrics-And-Adolescent-Medicine.html</a:t>
            </a:r>
            <a:endParaRPr dirty="0"/>
          </a:p>
          <a:p>
            <a:pPr marL="0" lvl="0" indent="0" algn="l" rtl="0">
              <a:spcBef>
                <a:spcPts val="0"/>
              </a:spcBef>
              <a:spcAft>
                <a:spcPts val="0"/>
              </a:spcAft>
              <a:buNone/>
            </a:pPr>
            <a:endParaRPr dirty="0"/>
          </a:p>
        </p:txBody>
      </p:sp>
      <p:sp>
        <p:nvSpPr>
          <p:cNvPr id="78" name="Google Shape;78;p16"/>
          <p:cNvSpPr txBox="1">
            <a:spLocks noGrp="1"/>
          </p:cNvSpPr>
          <p:nvPr>
            <p:ph type="body" idx="1"/>
          </p:nvPr>
        </p:nvSpPr>
        <p:spPr>
          <a:xfrm>
            <a:off x="311700" y="1241775"/>
            <a:ext cx="8520600" cy="332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TW" dirty="0"/>
              <a:t>內容尚未更改</a:t>
            </a:r>
            <a:endParaRPr dirty="0"/>
          </a:p>
          <a:p>
            <a:pPr marL="0" lvl="0" indent="0" algn="l" rtl="0">
              <a:spcBef>
                <a:spcPts val="1200"/>
              </a:spcBef>
              <a:spcAft>
                <a:spcPts val="0"/>
              </a:spcAft>
              <a:buNone/>
            </a:pPr>
            <a:r>
              <a:rPr lang="zh-TW" u="sng" dirty="0">
                <a:solidFill>
                  <a:schemeClr val="hlink"/>
                </a:solidFill>
                <a:hlinkClick r:id="rId3"/>
              </a:rPr>
              <a:t>https://docs.google.com/presentation/d/1WSmWljZu6YRlJKnW7oldqUm-0ssXW-H9/edit</a:t>
            </a:r>
            <a:endParaRPr dirty="0"/>
          </a:p>
          <a:p>
            <a:pPr marL="0" lvl="0" indent="0" algn="l" rtl="0">
              <a:spcBef>
                <a:spcPts val="1200"/>
              </a:spcBef>
              <a:spcAft>
                <a:spcPts val="0"/>
              </a:spcAft>
              <a:buNone/>
            </a:pPr>
            <a:r>
              <a:rPr lang="zh-TW" dirty="0"/>
              <a:t>第5, 6, 8, 10, 11, 12, 14, 15, 16頁</a:t>
            </a:r>
            <a:endParaRPr dirty="0"/>
          </a:p>
          <a:p>
            <a:pPr marL="0" lvl="0" indent="0" algn="l" rtl="0">
              <a:spcBef>
                <a:spcPts val="1200"/>
              </a:spcBef>
              <a:spcAft>
                <a:spcPts val="1200"/>
              </a:spcAft>
              <a:buNone/>
            </a:pPr>
            <a:endParaRPr dirty="0"/>
          </a:p>
        </p:txBody>
      </p:sp>
      <p:sp>
        <p:nvSpPr>
          <p:cNvPr id="79" name="Google Shape;79;p16"/>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16 Dec</a:t>
            </a:r>
            <a:endParaRPr sz="1800">
              <a:solidFill>
                <a:srgbClr val="595959"/>
              </a:solidFill>
            </a:endParaRPr>
          </a:p>
        </p:txBody>
      </p:sp>
      <p:sp>
        <p:nvSpPr>
          <p:cNvPr id="2" name="矩形 1"/>
          <p:cNvSpPr/>
          <p:nvPr/>
        </p:nvSpPr>
        <p:spPr>
          <a:xfrm>
            <a:off x="7526020" y="20891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已完成</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zh-TW" sz="2200" u="sng" dirty="0">
                <a:solidFill>
                  <a:schemeClr val="hlink"/>
                </a:solidFill>
                <a:latin typeface="Calibri" panose="020F0502020204030204"/>
                <a:ea typeface="Calibri" panose="020F0502020204030204"/>
                <a:cs typeface="Calibri" panose="020F0502020204030204"/>
                <a:sym typeface="Calibri" panose="020F0502020204030204"/>
                <a:hlinkClick r:id="rId3"/>
              </a:rPr>
              <a:t>https://kwh.9u1.net/Services/Pharmacy.html</a:t>
            </a:r>
            <a:r>
              <a:rPr lang="zh-TW" sz="2200" dirty="0">
                <a:latin typeface="Calibri" panose="020F0502020204030204"/>
                <a:ea typeface="Calibri" panose="020F0502020204030204"/>
                <a:cs typeface="Calibri" panose="020F0502020204030204"/>
                <a:sym typeface="Calibri" panose="020F0502020204030204"/>
              </a:rPr>
              <a:t> </a:t>
            </a:r>
            <a:endParaRPr sz="3200" dirty="0"/>
          </a:p>
        </p:txBody>
      </p:sp>
      <p:sp>
        <p:nvSpPr>
          <p:cNvPr id="368" name="Google Shape;368;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TW" dirty="0"/>
              <a:t>新增標籤</a:t>
            </a:r>
          </a:p>
          <a:p>
            <a:pPr marL="0" lvl="0" indent="0" algn="l" rtl="0">
              <a:spcBef>
                <a:spcPts val="1200"/>
              </a:spcBef>
              <a:spcAft>
                <a:spcPts val="0"/>
              </a:spcAft>
              <a:buClr>
                <a:schemeClr val="dk1"/>
              </a:buClr>
              <a:buSzPts val="1100"/>
              <a:buFont typeface="Arial" panose="020B0604020202020204"/>
              <a:buNone/>
            </a:pPr>
            <a:r>
              <a:rPr lang="zh-TW" sz="1900" b="1" dirty="0">
                <a:solidFill>
                  <a:srgbClr val="C00000"/>
                </a:solidFill>
                <a:latin typeface="Calibri" panose="020F0502020204030204"/>
                <a:ea typeface="Calibri" panose="020F0502020204030204"/>
                <a:cs typeface="Calibri" panose="020F0502020204030204"/>
                <a:sym typeface="Calibri" panose="020F0502020204030204"/>
              </a:rPr>
              <a:t>#</a:t>
            </a:r>
            <a:r>
              <a:rPr lang="zh-TW" sz="1900" b="1" dirty="0">
                <a:solidFill>
                  <a:srgbClr val="C00000"/>
                </a:solidFill>
              </a:rPr>
              <a:t>藥房  </a:t>
            </a:r>
            <a:r>
              <a:rPr lang="zh-TW" sz="1900" b="1" dirty="0">
                <a:solidFill>
                  <a:srgbClr val="C00000"/>
                </a:solidFill>
                <a:latin typeface="Calibri" panose="020F0502020204030204"/>
                <a:ea typeface="Calibri" panose="020F0502020204030204"/>
                <a:cs typeface="Calibri" panose="020F0502020204030204"/>
                <a:sym typeface="Calibri" panose="020F0502020204030204"/>
              </a:rPr>
              <a:t>#</a:t>
            </a:r>
            <a:r>
              <a:rPr lang="zh-TW" sz="1900" b="1" dirty="0">
                <a:solidFill>
                  <a:srgbClr val="C00000"/>
                </a:solidFill>
              </a:rPr>
              <a:t>藥劑部 </a:t>
            </a:r>
            <a:r>
              <a:rPr lang="zh-TW" sz="1900" b="1" dirty="0">
                <a:solidFill>
                  <a:srgbClr val="C00000"/>
                </a:solidFill>
                <a:latin typeface="Calibri" panose="020F0502020204030204"/>
                <a:ea typeface="Calibri" panose="020F0502020204030204"/>
                <a:cs typeface="Calibri" panose="020F0502020204030204"/>
                <a:sym typeface="Calibri" panose="020F0502020204030204"/>
              </a:rPr>
              <a:t>#</a:t>
            </a:r>
            <a:r>
              <a:rPr lang="zh-TW" sz="1900" b="1" dirty="0">
                <a:solidFill>
                  <a:srgbClr val="C00000"/>
                </a:solidFill>
              </a:rPr>
              <a:t>取藥 </a:t>
            </a:r>
            <a:r>
              <a:rPr lang="zh-TW" sz="1900" b="1" dirty="0">
                <a:solidFill>
                  <a:srgbClr val="C00000"/>
                </a:solidFill>
                <a:latin typeface="Calibri" panose="020F0502020204030204"/>
                <a:ea typeface="Calibri" panose="020F0502020204030204"/>
                <a:cs typeface="Calibri" panose="020F0502020204030204"/>
                <a:sym typeface="Calibri" panose="020F0502020204030204"/>
              </a:rPr>
              <a:t>#</a:t>
            </a:r>
            <a:r>
              <a:rPr lang="zh-TW" sz="1900" b="1" dirty="0">
                <a:solidFill>
                  <a:srgbClr val="C00000"/>
                </a:solidFill>
              </a:rPr>
              <a:t>配藥 </a:t>
            </a:r>
            <a:r>
              <a:rPr lang="zh-TW" sz="1900" b="1" dirty="0">
                <a:solidFill>
                  <a:srgbClr val="C00000"/>
                </a:solidFill>
                <a:latin typeface="Calibri" panose="020F0502020204030204"/>
                <a:ea typeface="Calibri" panose="020F0502020204030204"/>
                <a:cs typeface="Calibri" panose="020F0502020204030204"/>
                <a:sym typeface="Calibri" panose="020F0502020204030204"/>
              </a:rPr>
              <a:t>#</a:t>
            </a:r>
            <a:r>
              <a:rPr lang="zh-TW" sz="1900" b="1" dirty="0">
                <a:solidFill>
                  <a:srgbClr val="C00000"/>
                </a:solidFill>
              </a:rPr>
              <a:t>藥物諮詢</a:t>
            </a:r>
            <a:endParaRPr sz="1900" b="1" dirty="0">
              <a:solidFill>
                <a:srgbClr val="C00000"/>
              </a:solidFill>
            </a:endParaRPr>
          </a:p>
          <a:p>
            <a:pPr marL="0" lvl="0" indent="0" algn="l" rtl="0">
              <a:spcBef>
                <a:spcPts val="0"/>
              </a:spcBef>
              <a:spcAft>
                <a:spcPts val="1200"/>
              </a:spcAft>
              <a:buNone/>
            </a:pPr>
            <a:endParaRPr sz="1900" b="1" dirty="0">
              <a:solidFill>
                <a:srgbClr val="C00000"/>
              </a:solidFill>
            </a:endParaRPr>
          </a:p>
        </p:txBody>
      </p:sp>
      <p:sp>
        <p:nvSpPr>
          <p:cNvPr id="4" name="矩形 3">
            <a:extLst>
              <a:ext uri="{FF2B5EF4-FFF2-40B4-BE49-F238E27FC236}">
                <a16:creationId xmlns:a16="http://schemas.microsoft.com/office/drawing/2014/main" id="{C839D507-F6C2-41E0-B980-85BB6A575A66}"/>
              </a:ext>
            </a:extLst>
          </p:cNvPr>
          <p:cNvSpPr/>
          <p:nvPr/>
        </p:nvSpPr>
        <p:spPr>
          <a:xfrm>
            <a:off x="7707630" y="171139"/>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u="sng" dirty="0">
                <a:solidFill>
                  <a:schemeClr val="hlink"/>
                </a:solidFill>
                <a:hlinkClick r:id="rId3"/>
              </a:rPr>
              <a:t>https://kwh.9u1.net/Specialist-Out-patient.html</a:t>
            </a:r>
            <a:r>
              <a:rPr lang="zh-TW" dirty="0"/>
              <a:t> </a:t>
            </a:r>
          </a:p>
        </p:txBody>
      </p:sp>
      <p:sp>
        <p:nvSpPr>
          <p:cNvPr id="374" name="Google Shape;374;p53"/>
          <p:cNvSpPr txBox="1">
            <a:spLocks noGrp="1"/>
          </p:cNvSpPr>
          <p:nvPr>
            <p:ph type="body" idx="1"/>
          </p:nvPr>
        </p:nvSpPr>
        <p:spPr>
          <a:xfrm>
            <a:off x="311700" y="3566800"/>
            <a:ext cx="5939100" cy="8340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r>
              <a:rPr lang="zh-TW" sz="1100" b="1">
                <a:solidFill>
                  <a:srgbClr val="FF0000"/>
                </a:solidFill>
                <a:latin typeface="Times New Roman" panose="02020603050405020304"/>
                <a:ea typeface="Times New Roman" panose="02020603050405020304"/>
                <a:cs typeface="Times New Roman" panose="02020603050405020304"/>
                <a:sym typeface="Times New Roman" panose="02020603050405020304"/>
              </a:rPr>
              <a:t>如果情況為急性，患者亦可前往急症室尋求即時治療，診所將根據需要為患者作出安排。</a:t>
            </a:r>
            <a:endParaRPr b="1">
              <a:solidFill>
                <a:srgbClr val="FF0000"/>
              </a:solidFill>
            </a:endParaRPr>
          </a:p>
        </p:txBody>
      </p:sp>
      <p:pic>
        <p:nvPicPr>
          <p:cNvPr id="375" name="Google Shape;375;p53"/>
          <p:cNvPicPr preferRelativeResize="0"/>
          <p:nvPr/>
        </p:nvPicPr>
        <p:blipFill>
          <a:blip r:embed="rId4"/>
          <a:stretch>
            <a:fillRect/>
          </a:stretch>
        </p:blipFill>
        <p:spPr>
          <a:xfrm>
            <a:off x="311700" y="1152475"/>
            <a:ext cx="8520599" cy="2526907"/>
          </a:xfrm>
          <a:prstGeom prst="rect">
            <a:avLst/>
          </a:prstGeom>
          <a:noFill/>
          <a:ln>
            <a:noFill/>
          </a:ln>
        </p:spPr>
      </p:pic>
      <p:cxnSp>
        <p:nvCxnSpPr>
          <p:cNvPr id="376" name="Google Shape;376;p53"/>
          <p:cNvCxnSpPr/>
          <p:nvPr/>
        </p:nvCxnSpPr>
        <p:spPr>
          <a:xfrm rot="10800000" flipH="1">
            <a:off x="406425" y="3468825"/>
            <a:ext cx="5711100" cy="6900"/>
          </a:xfrm>
          <a:prstGeom prst="straightConnector1">
            <a:avLst/>
          </a:prstGeom>
          <a:noFill/>
          <a:ln w="9525" cap="flat" cmpd="sng">
            <a:solidFill>
              <a:srgbClr val="FF0000"/>
            </a:solidFill>
            <a:prstDash val="solid"/>
            <a:round/>
            <a:headEnd type="none" w="med" len="med"/>
            <a:tailEnd type="none" w="med" len="med"/>
          </a:ln>
        </p:spPr>
      </p:cxn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https://kwh.9u1.net/Services/Clinical-Psychology.html</a:t>
            </a:r>
            <a:endParaRPr dirty="0"/>
          </a:p>
        </p:txBody>
      </p:sp>
      <p:sp>
        <p:nvSpPr>
          <p:cNvPr id="382" name="Google Shape;382;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a:t>購買此水印圖並更改封面圖片</a:t>
            </a:r>
          </a:p>
        </p:txBody>
      </p:sp>
      <p:pic>
        <p:nvPicPr>
          <p:cNvPr id="383" name="Google Shape;383;p54"/>
          <p:cNvPicPr preferRelativeResize="0"/>
          <p:nvPr/>
        </p:nvPicPr>
        <p:blipFill>
          <a:blip r:embed="rId3"/>
          <a:stretch>
            <a:fillRect/>
          </a:stretch>
        </p:blipFill>
        <p:spPr>
          <a:xfrm>
            <a:off x="311700" y="1744894"/>
            <a:ext cx="6684800" cy="2494700"/>
          </a:xfrm>
          <a:prstGeom prst="rect">
            <a:avLst/>
          </a:prstGeom>
          <a:noFill/>
          <a:ln>
            <a:noFill/>
          </a:ln>
        </p:spPr>
      </p:pic>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zh-TW"/>
              <a:t>2025-01-08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https://kwh.9u1.net/history.html?lang=hk</a:t>
            </a:r>
          </a:p>
        </p:txBody>
      </p:sp>
      <p:pic>
        <p:nvPicPr>
          <p:cNvPr id="394" name="Google Shape;394;p56"/>
          <p:cNvPicPr preferRelativeResize="0"/>
          <p:nvPr/>
        </p:nvPicPr>
        <p:blipFill>
          <a:blip r:embed="rId3"/>
          <a:stretch>
            <a:fillRect/>
          </a:stretch>
        </p:blipFill>
        <p:spPr>
          <a:xfrm>
            <a:off x="412000" y="1501175"/>
            <a:ext cx="6188076" cy="3642326"/>
          </a:xfrm>
          <a:prstGeom prst="rect">
            <a:avLst/>
          </a:prstGeom>
          <a:noFill/>
          <a:ln>
            <a:noFill/>
          </a:ln>
        </p:spPr>
      </p:pic>
      <p:sp>
        <p:nvSpPr>
          <p:cNvPr id="395" name="Google Shape;395;p56"/>
          <p:cNvSpPr txBox="1">
            <a:spLocks noGrp="1"/>
          </p:cNvSpPr>
          <p:nvPr>
            <p:ph type="body" idx="1"/>
          </p:nvPr>
        </p:nvSpPr>
        <p:spPr>
          <a:xfrm>
            <a:off x="311700" y="11356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a:t>「在2016年」更改為「</a:t>
            </a:r>
            <a:r>
              <a:rPr lang="zh-TW" b="1">
                <a:solidFill>
                  <a:schemeClr val="dk1"/>
                </a:solidFill>
              </a:rPr>
              <a:t>第一期的拆卸及下層結構工程開展</a:t>
            </a:r>
            <a:r>
              <a:rPr lang="zh-TW">
                <a:solidFill>
                  <a:schemeClr val="dk1"/>
                </a:solidFill>
              </a:rPr>
              <a:t>」</a:t>
            </a: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https://kwh.9u1.net/history.html?lang=hk</a:t>
            </a:r>
          </a:p>
        </p:txBody>
      </p:sp>
      <p:sp>
        <p:nvSpPr>
          <p:cNvPr id="401" name="Google Shape;401;p57"/>
          <p:cNvSpPr txBox="1">
            <a:spLocks noGrp="1"/>
          </p:cNvSpPr>
          <p:nvPr>
            <p:ph type="body" idx="1"/>
          </p:nvPr>
        </p:nvSpPr>
        <p:spPr>
          <a:xfrm>
            <a:off x="311700" y="11356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a:t>「在2022年」更改為「</a:t>
            </a:r>
            <a:r>
              <a:rPr lang="zh-TW" b="1">
                <a:solidFill>
                  <a:schemeClr val="dk1"/>
                </a:solidFill>
              </a:rPr>
              <a:t>重建計劃第一期大樓竣工</a:t>
            </a:r>
            <a:r>
              <a:rPr lang="zh-TW">
                <a:solidFill>
                  <a:schemeClr val="dk1"/>
                </a:solidFill>
              </a:rPr>
              <a:t>」</a:t>
            </a:r>
          </a:p>
        </p:txBody>
      </p:sp>
      <p:pic>
        <p:nvPicPr>
          <p:cNvPr id="402" name="Google Shape;402;p57"/>
          <p:cNvPicPr preferRelativeResize="0"/>
          <p:nvPr/>
        </p:nvPicPr>
        <p:blipFill>
          <a:blip r:embed="rId3"/>
          <a:stretch>
            <a:fillRect/>
          </a:stretch>
        </p:blipFill>
        <p:spPr>
          <a:xfrm>
            <a:off x="311700" y="1727100"/>
            <a:ext cx="7215185" cy="3416400"/>
          </a:xfrm>
          <a:prstGeom prst="rect">
            <a:avLst/>
          </a:prstGeom>
          <a:noFill/>
          <a:ln>
            <a:noFill/>
          </a:ln>
        </p:spPr>
      </p:pic>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https://kwh.9u1.net/history.html?lang=hk</a:t>
            </a:r>
          </a:p>
        </p:txBody>
      </p:sp>
      <p:sp>
        <p:nvSpPr>
          <p:cNvPr id="408" name="Google Shape;408;p58"/>
          <p:cNvSpPr txBox="1">
            <a:spLocks noGrp="1"/>
          </p:cNvSpPr>
          <p:nvPr>
            <p:ph type="body" idx="1"/>
          </p:nvPr>
        </p:nvSpPr>
        <p:spPr>
          <a:xfrm>
            <a:off x="311700" y="11356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a:t>「在2023年4至7月」更改為「</a:t>
            </a:r>
            <a:r>
              <a:rPr lang="zh-TW" b="1">
                <a:solidFill>
                  <a:schemeClr val="dk1"/>
                </a:solidFill>
              </a:rPr>
              <a:t>重建計劃第一期大樓分階段投入服務</a:t>
            </a:r>
            <a:r>
              <a:rPr lang="zh-TW">
                <a:solidFill>
                  <a:schemeClr val="dk1"/>
                </a:solidFill>
              </a:rPr>
              <a:t>」</a:t>
            </a:r>
          </a:p>
        </p:txBody>
      </p:sp>
      <p:pic>
        <p:nvPicPr>
          <p:cNvPr id="409" name="Google Shape;409;p58"/>
          <p:cNvPicPr preferRelativeResize="0"/>
          <p:nvPr/>
        </p:nvPicPr>
        <p:blipFill>
          <a:blip r:embed="rId3"/>
          <a:stretch>
            <a:fillRect/>
          </a:stretch>
        </p:blipFill>
        <p:spPr>
          <a:xfrm>
            <a:off x="438150" y="1581350"/>
            <a:ext cx="5925898" cy="3486275"/>
          </a:xfrm>
          <a:prstGeom prst="rect">
            <a:avLst/>
          </a:prstGeom>
          <a:noFill/>
          <a:ln>
            <a:noFill/>
          </a:ln>
        </p:spPr>
      </p:pic>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https://kwh.9u1.net/history.html?lang=hk</a:t>
            </a:r>
          </a:p>
        </p:txBody>
      </p:sp>
      <p:sp>
        <p:nvSpPr>
          <p:cNvPr id="415" name="Google Shape;415;p59"/>
          <p:cNvSpPr txBox="1">
            <a:spLocks noGrp="1"/>
          </p:cNvSpPr>
          <p:nvPr>
            <p:ph type="body" idx="1"/>
          </p:nvPr>
        </p:nvSpPr>
        <p:spPr>
          <a:xfrm>
            <a:off x="311700" y="1135625"/>
            <a:ext cx="8832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TW"/>
              <a:t>「在</a:t>
            </a:r>
            <a:r>
              <a:rPr lang="zh-TW" b="1">
                <a:solidFill>
                  <a:srgbClr val="333333"/>
                </a:solidFill>
                <a:highlight>
                  <a:srgbClr val="FFFFFF"/>
                </a:highlight>
              </a:rPr>
              <a:t>2023年7月</a:t>
            </a:r>
            <a:r>
              <a:rPr lang="zh-TW"/>
              <a:t>」更改為「</a:t>
            </a:r>
            <a:r>
              <a:rPr lang="zh-TW" b="1">
                <a:solidFill>
                  <a:schemeClr val="dk1"/>
                </a:solidFill>
              </a:rPr>
              <a:t>重建計劃第二期工程開展</a:t>
            </a:r>
            <a:endParaRPr b="1">
              <a:solidFill>
                <a:schemeClr val="dk1"/>
              </a:solidFill>
            </a:endParaRPr>
          </a:p>
          <a:p>
            <a:pPr marL="0" lvl="0" indent="0" algn="l" rtl="0">
              <a:spcBef>
                <a:spcPts val="1200"/>
              </a:spcBef>
              <a:spcAft>
                <a:spcPts val="1200"/>
              </a:spcAft>
              <a:buNone/>
            </a:pPr>
            <a:r>
              <a:rPr lang="zh-TW">
                <a:solidFill>
                  <a:schemeClr val="dk1"/>
                </a:solidFill>
              </a:rPr>
              <a:t>」</a:t>
            </a:r>
          </a:p>
        </p:txBody>
      </p:sp>
      <p:pic>
        <p:nvPicPr>
          <p:cNvPr id="416" name="Google Shape;416;p59"/>
          <p:cNvPicPr preferRelativeResize="0"/>
          <p:nvPr/>
        </p:nvPicPr>
        <p:blipFill>
          <a:blip r:embed="rId3"/>
          <a:stretch>
            <a:fillRect/>
          </a:stretch>
        </p:blipFill>
        <p:spPr>
          <a:xfrm>
            <a:off x="423800" y="1600350"/>
            <a:ext cx="6075031" cy="3543151"/>
          </a:xfrm>
          <a:prstGeom prst="rect">
            <a:avLst/>
          </a:prstGeom>
          <a:noFill/>
          <a:ln>
            <a:noFill/>
          </a:ln>
        </p:spPr>
      </p:pic>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https://kwh.9u1.net/history.html?lang=en</a:t>
            </a:r>
          </a:p>
        </p:txBody>
      </p:sp>
      <p:sp>
        <p:nvSpPr>
          <p:cNvPr id="422" name="Google Shape;422;p60"/>
          <p:cNvSpPr txBox="1">
            <a:spLocks noGrp="1"/>
          </p:cNvSpPr>
          <p:nvPr>
            <p:ph type="body" idx="1"/>
          </p:nvPr>
        </p:nvSpPr>
        <p:spPr>
          <a:xfrm>
            <a:off x="311700" y="1135625"/>
            <a:ext cx="8832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dirty="0"/>
              <a:t>「</a:t>
            </a:r>
            <a:r>
              <a:rPr lang="zh-TW" b="1" dirty="0">
                <a:solidFill>
                  <a:srgbClr val="333333"/>
                </a:solidFill>
                <a:highlight>
                  <a:srgbClr val="FFFFFF"/>
                </a:highlight>
              </a:rPr>
              <a:t>In April-July 2023</a:t>
            </a:r>
            <a:r>
              <a:rPr lang="zh-TW" dirty="0"/>
              <a:t>」更改為「</a:t>
            </a:r>
            <a:r>
              <a:rPr lang="zh-TW" b="1" dirty="0">
                <a:solidFill>
                  <a:schemeClr val="dk1"/>
                </a:solidFill>
                <a:latin typeface="Calibri" panose="020F0502020204030204"/>
                <a:ea typeface="Calibri" panose="020F0502020204030204"/>
                <a:cs typeface="Calibri" panose="020F0502020204030204"/>
                <a:sym typeface="Calibri" panose="020F0502020204030204"/>
              </a:rPr>
              <a:t>Phased Service Commissioning at the Phase 1 Building</a:t>
            </a:r>
            <a:r>
              <a:rPr lang="zh-TW" dirty="0">
                <a:solidFill>
                  <a:schemeClr val="dk1"/>
                </a:solidFill>
              </a:rPr>
              <a:t>」</a:t>
            </a:r>
          </a:p>
        </p:txBody>
      </p:sp>
      <p:pic>
        <p:nvPicPr>
          <p:cNvPr id="423" name="Google Shape;423;p60"/>
          <p:cNvPicPr preferRelativeResize="0"/>
          <p:nvPr/>
        </p:nvPicPr>
        <p:blipFill>
          <a:blip r:embed="rId3"/>
          <a:stretch>
            <a:fillRect/>
          </a:stretch>
        </p:blipFill>
        <p:spPr>
          <a:xfrm>
            <a:off x="455175" y="1555374"/>
            <a:ext cx="7577850" cy="3588126"/>
          </a:xfrm>
          <a:prstGeom prst="rect">
            <a:avLst/>
          </a:prstGeom>
          <a:noFill/>
          <a:ln>
            <a:noFill/>
          </a:ln>
        </p:spPr>
      </p:pic>
      <p:sp>
        <p:nvSpPr>
          <p:cNvPr id="4" name="文本框 3"/>
          <p:cNvSpPr txBox="1"/>
          <p:nvPr/>
        </p:nvSpPr>
        <p:spPr>
          <a:xfrm>
            <a:off x="6782435" y="247650"/>
            <a:ext cx="1747515" cy="523220"/>
          </a:xfrm>
          <a:prstGeom prst="rect">
            <a:avLst/>
          </a:prstGeom>
          <a:noFill/>
        </p:spPr>
        <p:txBody>
          <a:bodyPr wrap="square" rtlCol="0">
            <a:spAutoFit/>
          </a:bodyPr>
          <a:lstStyle/>
          <a:p>
            <a:r>
              <a:rPr lang="zh-TW" altLang="en-US" dirty="0">
                <a:solidFill>
                  <a:schemeClr val="bg1"/>
                </a:solidFill>
              </a:rPr>
              <a:t>與</a:t>
            </a:r>
            <a:r>
              <a:rPr lang="en-US" altLang="zh-TW" dirty="0">
                <a:solidFill>
                  <a:schemeClr val="bg1"/>
                </a:solidFill>
              </a:rPr>
              <a:t>PPT</a:t>
            </a:r>
            <a:r>
              <a:rPr lang="zh-TW" altLang="en-US" dirty="0">
                <a:solidFill>
                  <a:schemeClr val="bg1"/>
                </a:solidFill>
              </a:rPr>
              <a:t>第</a:t>
            </a:r>
            <a:r>
              <a:rPr lang="en-US" altLang="zh-TW" dirty="0">
                <a:solidFill>
                  <a:schemeClr val="bg1"/>
                </a:solidFill>
              </a:rPr>
              <a:t>3</a:t>
            </a:r>
            <a:r>
              <a:rPr lang="zh-TW" altLang="en-US" dirty="0">
                <a:solidFill>
                  <a:schemeClr val="bg1"/>
                </a:solidFill>
              </a:rPr>
              <a:t>頁起衝突</a:t>
            </a:r>
            <a:r>
              <a:rPr lang="en-US" altLang="zh-TW" dirty="0">
                <a:solidFill>
                  <a:schemeClr val="bg1"/>
                </a:solidFill>
              </a:rPr>
              <a:t>, </a:t>
            </a:r>
            <a:r>
              <a:rPr lang="zh-TW" altLang="en-US" dirty="0">
                <a:solidFill>
                  <a:schemeClr val="bg1"/>
                </a:solidFill>
              </a:rPr>
              <a:t>以此一稿作準</a:t>
            </a:r>
            <a:endParaRPr lang="en-US" altLang="zh-CN" dirty="0">
              <a:solidFill>
                <a:schemeClr val="bg1"/>
              </a:solidFill>
            </a:endParaRPr>
          </a:p>
        </p:txBody>
      </p:sp>
      <p:sp>
        <p:nvSpPr>
          <p:cNvPr id="7" name="矩形 6">
            <a:extLst>
              <a:ext uri="{FF2B5EF4-FFF2-40B4-BE49-F238E27FC236}">
                <a16:creationId xmlns:a16="http://schemas.microsoft.com/office/drawing/2014/main" id="{7C7B5FAF-059E-406B-9368-E327246A309D}"/>
              </a:ext>
            </a:extLst>
          </p:cNvPr>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https://kwh.9u1.net/history.html?lang=en</a:t>
            </a:r>
          </a:p>
        </p:txBody>
      </p:sp>
      <p:sp>
        <p:nvSpPr>
          <p:cNvPr id="429" name="Google Shape;429;p61"/>
          <p:cNvSpPr txBox="1">
            <a:spLocks noGrp="1"/>
          </p:cNvSpPr>
          <p:nvPr>
            <p:ph type="body" idx="1"/>
          </p:nvPr>
        </p:nvSpPr>
        <p:spPr>
          <a:xfrm>
            <a:off x="311700" y="1135625"/>
            <a:ext cx="8832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a:t>「</a:t>
            </a:r>
            <a:r>
              <a:rPr lang="zh-TW" b="1">
                <a:solidFill>
                  <a:srgbClr val="333333"/>
                </a:solidFill>
                <a:highlight>
                  <a:srgbClr val="FFFFFF"/>
                </a:highlight>
              </a:rPr>
              <a:t>In 31 July 2023</a:t>
            </a:r>
            <a:r>
              <a:rPr lang="zh-TW"/>
              <a:t>」更改為「</a:t>
            </a:r>
            <a:r>
              <a:rPr lang="zh-TW" b="1">
                <a:solidFill>
                  <a:schemeClr val="dk1"/>
                </a:solidFill>
                <a:latin typeface="Calibri" panose="020F0502020204030204"/>
                <a:ea typeface="Calibri" panose="020F0502020204030204"/>
                <a:cs typeface="Calibri" panose="020F0502020204030204"/>
                <a:sym typeface="Calibri" panose="020F0502020204030204"/>
              </a:rPr>
              <a:t>Commencement of Phase 2 Redevelopment Works</a:t>
            </a:r>
            <a:r>
              <a:rPr lang="zh-TW">
                <a:solidFill>
                  <a:schemeClr val="dk1"/>
                </a:solidFill>
              </a:rPr>
              <a:t>」</a:t>
            </a:r>
          </a:p>
        </p:txBody>
      </p:sp>
      <p:pic>
        <p:nvPicPr>
          <p:cNvPr id="430" name="Google Shape;430;p61"/>
          <p:cNvPicPr preferRelativeResize="0"/>
          <p:nvPr/>
        </p:nvPicPr>
        <p:blipFill>
          <a:blip r:embed="rId3"/>
          <a:stretch>
            <a:fillRect/>
          </a:stretch>
        </p:blipFill>
        <p:spPr>
          <a:xfrm>
            <a:off x="421475" y="1656225"/>
            <a:ext cx="6996250" cy="3323226"/>
          </a:xfrm>
          <a:prstGeom prst="rect">
            <a:avLst/>
          </a:prstGeom>
          <a:noFill/>
          <a:ln>
            <a:noFill/>
          </a:ln>
        </p:spPr>
      </p:pic>
      <p:sp>
        <p:nvSpPr>
          <p:cNvPr id="9" name="文本框 8">
            <a:extLst>
              <a:ext uri="{FF2B5EF4-FFF2-40B4-BE49-F238E27FC236}">
                <a16:creationId xmlns:a16="http://schemas.microsoft.com/office/drawing/2014/main" id="{1E7226A4-4FC0-4490-9496-D2A36EFFDF4C}"/>
              </a:ext>
            </a:extLst>
          </p:cNvPr>
          <p:cNvSpPr txBox="1"/>
          <p:nvPr/>
        </p:nvSpPr>
        <p:spPr>
          <a:xfrm>
            <a:off x="6782435" y="247650"/>
            <a:ext cx="1747515" cy="523220"/>
          </a:xfrm>
          <a:prstGeom prst="rect">
            <a:avLst/>
          </a:prstGeom>
          <a:noFill/>
        </p:spPr>
        <p:txBody>
          <a:bodyPr wrap="square" rtlCol="0">
            <a:spAutoFit/>
          </a:bodyPr>
          <a:lstStyle/>
          <a:p>
            <a:r>
              <a:rPr lang="zh-TW" altLang="en-US" dirty="0">
                <a:solidFill>
                  <a:schemeClr val="bg1"/>
                </a:solidFill>
              </a:rPr>
              <a:t>與</a:t>
            </a:r>
            <a:r>
              <a:rPr lang="en-US" altLang="zh-TW" dirty="0">
                <a:solidFill>
                  <a:schemeClr val="bg1"/>
                </a:solidFill>
              </a:rPr>
              <a:t>PPT</a:t>
            </a:r>
            <a:r>
              <a:rPr lang="zh-TW" altLang="en-US" dirty="0">
                <a:solidFill>
                  <a:schemeClr val="bg1"/>
                </a:solidFill>
              </a:rPr>
              <a:t>第</a:t>
            </a:r>
            <a:r>
              <a:rPr lang="en-US" altLang="zh-TW" dirty="0">
                <a:solidFill>
                  <a:schemeClr val="bg1"/>
                </a:solidFill>
              </a:rPr>
              <a:t>3</a:t>
            </a:r>
            <a:r>
              <a:rPr lang="zh-TW" altLang="en-US" dirty="0">
                <a:solidFill>
                  <a:schemeClr val="bg1"/>
                </a:solidFill>
              </a:rPr>
              <a:t>頁起衝突</a:t>
            </a:r>
            <a:r>
              <a:rPr lang="en-US" altLang="zh-TW" dirty="0">
                <a:solidFill>
                  <a:schemeClr val="bg1"/>
                </a:solidFill>
              </a:rPr>
              <a:t>, </a:t>
            </a:r>
            <a:r>
              <a:rPr lang="zh-TW" altLang="en-US" dirty="0">
                <a:solidFill>
                  <a:schemeClr val="bg1"/>
                </a:solidFill>
              </a:rPr>
              <a:t>以此一稿作準</a:t>
            </a:r>
            <a:endParaRPr lang="en-US" altLang="zh-CN" dirty="0">
              <a:solidFill>
                <a:schemeClr val="bg1"/>
              </a:solidFill>
            </a:endParaRPr>
          </a:p>
        </p:txBody>
      </p:sp>
      <p:sp>
        <p:nvSpPr>
          <p:cNvPr id="7" name="矩形 6">
            <a:extLst>
              <a:ext uri="{FF2B5EF4-FFF2-40B4-BE49-F238E27FC236}">
                <a16:creationId xmlns:a16="http://schemas.microsoft.com/office/drawing/2014/main" id="{52497027-7637-4700-B35A-502229A191D3}"/>
              </a:ext>
            </a:extLst>
          </p:cNvPr>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https://kwh.9u1.net/Services/Medicine-And-Geriatrics.html </a:t>
            </a:r>
          </a:p>
        </p:txBody>
      </p:sp>
      <p:sp>
        <p:nvSpPr>
          <p:cNvPr id="85" name="Google Shape;85;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a:t>繁體中文尚未更改</a:t>
            </a:r>
          </a:p>
        </p:txBody>
      </p:sp>
      <p:pic>
        <p:nvPicPr>
          <p:cNvPr id="86" name="Google Shape;86;p17"/>
          <p:cNvPicPr preferRelativeResize="0"/>
          <p:nvPr/>
        </p:nvPicPr>
        <p:blipFill>
          <a:blip r:embed="rId3"/>
          <a:stretch>
            <a:fillRect/>
          </a:stretch>
        </p:blipFill>
        <p:spPr>
          <a:xfrm>
            <a:off x="2677725" y="1076250"/>
            <a:ext cx="6406699" cy="3492625"/>
          </a:xfrm>
          <a:prstGeom prst="rect">
            <a:avLst/>
          </a:prstGeom>
          <a:noFill/>
          <a:ln>
            <a:noFill/>
          </a:ln>
        </p:spPr>
      </p:pic>
      <p:sp>
        <p:nvSpPr>
          <p:cNvPr id="87" name="Google Shape;87;p17"/>
          <p:cNvSpPr txBox="1"/>
          <p:nvPr/>
        </p:nvSpPr>
        <p:spPr>
          <a:xfrm>
            <a:off x="5526875" y="52425"/>
            <a:ext cx="3510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b="1">
                <a:solidFill>
                  <a:srgbClr val="FF0000"/>
                </a:solidFill>
              </a:rPr>
              <a:t>標示已修改但未修改</a:t>
            </a:r>
            <a:endParaRPr sz="1800" b="1">
              <a:solidFill>
                <a:srgbClr val="FF0000"/>
              </a:solidFill>
            </a:endParaRPr>
          </a:p>
        </p:txBody>
      </p:sp>
      <p:sp>
        <p:nvSpPr>
          <p:cNvPr id="88" name="Google Shape;88;p17"/>
          <p:cNvSpPr txBox="1"/>
          <p:nvPr/>
        </p:nvSpPr>
        <p:spPr>
          <a:xfrm>
            <a:off x="3488775" y="-24525"/>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chemeClr val="dk1"/>
                </a:solidFill>
              </a:rPr>
              <a:t>from 16 Dec</a:t>
            </a:r>
            <a:endParaRPr sz="1800">
              <a:solidFill>
                <a:schemeClr val="dk2"/>
              </a:solidFill>
            </a:endParaRPr>
          </a:p>
        </p:txBody>
      </p:sp>
      <p:pic>
        <p:nvPicPr>
          <p:cNvPr id="2" name="图片 1"/>
          <p:cNvPicPr>
            <a:picLocks noChangeAspect="1"/>
          </p:cNvPicPr>
          <p:nvPr/>
        </p:nvPicPr>
        <p:blipFill>
          <a:blip r:embed="rId4"/>
          <a:stretch>
            <a:fillRect/>
          </a:stretch>
        </p:blipFill>
        <p:spPr>
          <a:xfrm>
            <a:off x="6429375" y="1328420"/>
            <a:ext cx="2541905" cy="1366520"/>
          </a:xfrm>
          <a:prstGeom prst="rect">
            <a:avLst/>
          </a:prstGeom>
        </p:spPr>
      </p:pic>
      <p:sp>
        <p:nvSpPr>
          <p:cNvPr id="10" name="矩形 9">
            <a:extLst>
              <a:ext uri="{FF2B5EF4-FFF2-40B4-BE49-F238E27FC236}">
                <a16:creationId xmlns:a16="http://schemas.microsoft.com/office/drawing/2014/main" id="{76BA2E1A-40DA-4D2F-A33D-5BD68B25D44D}"/>
              </a:ext>
            </a:extLst>
          </p:cNvPr>
          <p:cNvSpPr/>
          <p:nvPr/>
        </p:nvSpPr>
        <p:spPr>
          <a:xfrm>
            <a:off x="7526020" y="20891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TW" altLang="en-US" dirty="0"/>
              <a:t>沒有發現錯處</a:t>
            </a:r>
            <a:endParaRPr lang="zh-CN"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https://kwh.9u1.net/Mission.html</a:t>
            </a:r>
          </a:p>
        </p:txBody>
      </p:sp>
      <p:sp>
        <p:nvSpPr>
          <p:cNvPr id="436" name="Google Shape;436;p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TW" dirty="0"/>
              <a:t>更換高清圖片</a:t>
            </a:r>
          </a:p>
          <a:p>
            <a:pPr marL="0" lvl="0" indent="0" algn="l" rtl="0">
              <a:spcBef>
                <a:spcPts val="1200"/>
              </a:spcBef>
              <a:spcAft>
                <a:spcPts val="1200"/>
              </a:spcAft>
              <a:buNone/>
            </a:pPr>
            <a:r>
              <a:rPr lang="zh-TW" u="sng" dirty="0">
                <a:solidFill>
                  <a:schemeClr val="hlink"/>
                </a:solidFill>
                <a:hlinkClick r:id="rId3"/>
              </a:rPr>
              <a:t>https://drive.google.com/drive/folders/1mhS7xg0ztca2LRSTHeD0_lBmmhofXFve?usp=drive_link</a:t>
            </a:r>
            <a:r>
              <a:rPr lang="zh-TW" dirty="0"/>
              <a:t> </a:t>
            </a:r>
          </a:p>
        </p:txBody>
      </p:sp>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https://kwh.9u1.net/Services/Dietetics.html</a:t>
            </a:r>
          </a:p>
        </p:txBody>
      </p:sp>
      <p:sp>
        <p:nvSpPr>
          <p:cNvPr id="442" name="Google Shape;442;p63"/>
          <p:cNvSpPr txBox="1">
            <a:spLocks noGrp="1"/>
          </p:cNvSpPr>
          <p:nvPr>
            <p:ph type="body" idx="1"/>
          </p:nvPr>
        </p:nvSpPr>
        <p:spPr>
          <a:xfrm>
            <a:off x="311700" y="1152475"/>
            <a:ext cx="8520600" cy="399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TW" dirty="0"/>
              <a:t>刪除「’」</a:t>
            </a:r>
          </a:p>
          <a:p>
            <a:pPr marL="685800" lvl="0" indent="-298450" algn="just" rtl="0">
              <a:lnSpc>
                <a:spcPct val="145000"/>
              </a:lnSpc>
              <a:spcBef>
                <a:spcPts val="1200"/>
              </a:spcBef>
              <a:spcAft>
                <a:spcPts val="0"/>
              </a:spcAft>
              <a:buClr>
                <a:schemeClr val="dk1"/>
              </a:buClr>
              <a:buSzPts val="1100"/>
              <a:buChar char="●"/>
            </a:pPr>
            <a:r>
              <a:rPr lang="zh-TW" sz="1100" dirty="0">
                <a:solidFill>
                  <a:schemeClr val="dk1"/>
                </a:solidFill>
              </a:rPr>
              <a:t>To offer medical nutrition therapy and nutrition support including planning, implementing and monitoring nutrition care plans for </a:t>
            </a:r>
            <a:r>
              <a:rPr lang="zh-TW" sz="1100" dirty="0">
                <a:solidFill>
                  <a:schemeClr val="dk1"/>
                </a:solidFill>
                <a:highlight>
                  <a:srgbClr val="FFFF00"/>
                </a:highlight>
              </a:rPr>
              <a:t>patients</a:t>
            </a:r>
            <a:r>
              <a:rPr lang="zh-TW" sz="1100" dirty="0">
                <a:solidFill>
                  <a:schemeClr val="dk1"/>
                </a:solidFill>
              </a:rPr>
              <a:t> as well as evaluating outcomes.</a:t>
            </a:r>
            <a:endParaRPr sz="1100" dirty="0">
              <a:solidFill>
                <a:schemeClr val="dk1"/>
              </a:solidFill>
            </a:endParaRPr>
          </a:p>
          <a:p>
            <a:pPr marL="0" lvl="0" indent="0" algn="just" rtl="0">
              <a:lnSpc>
                <a:spcPct val="145000"/>
              </a:lnSpc>
              <a:spcBef>
                <a:spcPts val="1200"/>
              </a:spcBef>
              <a:spcAft>
                <a:spcPts val="0"/>
              </a:spcAft>
              <a:buNone/>
            </a:pPr>
            <a:endParaRPr sz="1100" dirty="0">
              <a:solidFill>
                <a:schemeClr val="dk1"/>
              </a:solidFill>
            </a:endParaRPr>
          </a:p>
          <a:p>
            <a:pPr marL="0" lvl="0" indent="0" algn="just" rtl="0">
              <a:lnSpc>
                <a:spcPct val="145000"/>
              </a:lnSpc>
              <a:spcBef>
                <a:spcPts val="1200"/>
              </a:spcBef>
              <a:spcAft>
                <a:spcPts val="0"/>
              </a:spcAft>
              <a:buNone/>
            </a:pPr>
            <a:endParaRPr sz="1100" dirty="0">
              <a:solidFill>
                <a:schemeClr val="dk1"/>
              </a:solidFill>
            </a:endParaRPr>
          </a:p>
          <a:p>
            <a:pPr marL="0" lvl="0" indent="0" algn="just" rtl="0">
              <a:lnSpc>
                <a:spcPct val="145000"/>
              </a:lnSpc>
              <a:spcBef>
                <a:spcPts val="1200"/>
              </a:spcBef>
              <a:spcAft>
                <a:spcPts val="0"/>
              </a:spcAft>
              <a:buNone/>
            </a:pPr>
            <a:endParaRPr sz="1100" dirty="0">
              <a:solidFill>
                <a:schemeClr val="dk1"/>
              </a:solidFill>
            </a:endParaRPr>
          </a:p>
          <a:p>
            <a:pPr marL="0" lvl="0" indent="0" algn="just" rtl="0">
              <a:lnSpc>
                <a:spcPct val="145000"/>
              </a:lnSpc>
              <a:spcBef>
                <a:spcPts val="1200"/>
              </a:spcBef>
              <a:spcAft>
                <a:spcPts val="0"/>
              </a:spcAft>
              <a:buNone/>
            </a:pPr>
            <a:endParaRPr sz="1100" dirty="0">
              <a:solidFill>
                <a:schemeClr val="dk1"/>
              </a:solidFill>
            </a:endParaRPr>
          </a:p>
          <a:p>
            <a:pPr marL="0" lvl="0" indent="0" algn="just" rtl="0">
              <a:lnSpc>
                <a:spcPct val="145000"/>
              </a:lnSpc>
              <a:spcBef>
                <a:spcPts val="1200"/>
              </a:spcBef>
              <a:spcAft>
                <a:spcPts val="0"/>
              </a:spcAft>
              <a:buNone/>
            </a:pPr>
            <a:endParaRPr sz="1100" dirty="0">
              <a:solidFill>
                <a:schemeClr val="dk1"/>
              </a:solidFill>
            </a:endParaRPr>
          </a:p>
          <a:p>
            <a:pPr marL="0" lvl="0" indent="0" algn="l" rtl="0">
              <a:spcBef>
                <a:spcPts val="1200"/>
              </a:spcBef>
              <a:spcAft>
                <a:spcPts val="1200"/>
              </a:spcAft>
              <a:buNone/>
            </a:pPr>
            <a:r>
              <a:rPr lang="zh-TW" sz="1100" dirty="0">
                <a:solidFill>
                  <a:schemeClr val="dk1"/>
                </a:solidFill>
              </a:rPr>
              <a:t>更改封面圖片為</a:t>
            </a:r>
            <a:r>
              <a:rPr lang="zh-TW" sz="1100" u="sng" dirty="0">
                <a:solidFill>
                  <a:schemeClr val="hlink"/>
                </a:solidFill>
                <a:hlinkClick r:id="rId3"/>
              </a:rPr>
              <a:t>https://drive.google.com/file/d/1v8YVfepZbxcF8mvaMFRxpaBd2x7wWNCJ/view?usp=drive_link</a:t>
            </a:r>
            <a:r>
              <a:rPr lang="zh-TW" sz="1100" dirty="0">
                <a:solidFill>
                  <a:schemeClr val="dk1"/>
                </a:solidFill>
              </a:rPr>
              <a:t> </a:t>
            </a:r>
          </a:p>
        </p:txBody>
      </p:sp>
      <p:pic>
        <p:nvPicPr>
          <p:cNvPr id="443" name="Google Shape;443;p63"/>
          <p:cNvPicPr preferRelativeResize="0"/>
          <p:nvPr/>
        </p:nvPicPr>
        <p:blipFill>
          <a:blip r:embed="rId4"/>
          <a:stretch>
            <a:fillRect/>
          </a:stretch>
        </p:blipFill>
        <p:spPr>
          <a:xfrm>
            <a:off x="311700" y="2200275"/>
            <a:ext cx="8072626" cy="1793925"/>
          </a:xfrm>
          <a:prstGeom prst="rect">
            <a:avLst/>
          </a:prstGeom>
          <a:noFill/>
          <a:ln>
            <a:noFill/>
          </a:ln>
        </p:spPr>
      </p:pic>
      <p:sp>
        <p:nvSpPr>
          <p:cNvPr id="4" name="矩形 3"/>
          <p:cNvSpPr/>
          <p:nvPr/>
        </p:nvSpPr>
        <p:spPr>
          <a:xfrm>
            <a:off x="7707630" y="16446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已修改</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https://kwh.9u1.net/Visitors.html</a:t>
            </a:r>
          </a:p>
        </p:txBody>
      </p:sp>
      <p:sp>
        <p:nvSpPr>
          <p:cNvPr id="94" name="Google Shape;94;p18"/>
          <p:cNvSpPr txBox="1">
            <a:spLocks noGrp="1"/>
          </p:cNvSpPr>
          <p:nvPr>
            <p:ph type="body" idx="1"/>
          </p:nvPr>
        </p:nvSpPr>
        <p:spPr>
          <a:xfrm>
            <a:off x="311700" y="1152475"/>
            <a:ext cx="3134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TW"/>
              <a:t>沒有根據文檔更新日子更改</a:t>
            </a:r>
          </a:p>
          <a:p>
            <a:pPr marL="0" lvl="0" indent="0" algn="l" rtl="0">
              <a:spcBef>
                <a:spcPts val="1200"/>
              </a:spcBef>
              <a:spcAft>
                <a:spcPts val="0"/>
              </a:spcAft>
              <a:buNone/>
            </a:pPr>
            <a:r>
              <a:rPr lang="zh-TW" sz="1350">
                <a:solidFill>
                  <a:schemeClr val="dk1"/>
                </a:solidFill>
                <a:highlight>
                  <a:srgbClr val="FFFFFF"/>
                </a:highlight>
              </a:rPr>
              <a:t>生效日期</a:t>
            </a:r>
            <a:endParaRPr sz="1350">
              <a:solidFill>
                <a:schemeClr val="dk1"/>
              </a:solidFill>
              <a:highlight>
                <a:srgbClr val="FFFFFF"/>
              </a:highlight>
            </a:endParaRPr>
          </a:p>
          <a:p>
            <a:pPr marL="0" lvl="0" indent="0" algn="l" rtl="0">
              <a:spcBef>
                <a:spcPts val="1200"/>
              </a:spcBef>
              <a:spcAft>
                <a:spcPts val="0"/>
              </a:spcAft>
              <a:buNone/>
            </a:pPr>
            <a:endParaRPr sz="1350">
              <a:solidFill>
                <a:schemeClr val="dk1"/>
              </a:solidFill>
              <a:highlight>
                <a:srgbClr val="FFFFFF"/>
              </a:highlight>
            </a:endParaRPr>
          </a:p>
          <a:p>
            <a:pPr marL="0" lvl="0" indent="0" algn="l" rtl="0">
              <a:spcBef>
                <a:spcPts val="1200"/>
              </a:spcBef>
              <a:spcAft>
                <a:spcPts val="1200"/>
              </a:spcAft>
              <a:buNone/>
            </a:pPr>
            <a:r>
              <a:rPr lang="zh-TW" sz="1350" b="1">
                <a:solidFill>
                  <a:schemeClr val="dk1"/>
                </a:solidFill>
                <a:highlight>
                  <a:srgbClr val="FFFFFF"/>
                </a:highlight>
              </a:rPr>
              <a:t>*所有語言版本*</a:t>
            </a:r>
            <a:endParaRPr sz="1350" b="1">
              <a:solidFill>
                <a:schemeClr val="dk1"/>
              </a:solidFill>
              <a:highlight>
                <a:srgbClr val="FFFFFF"/>
              </a:highlight>
            </a:endParaRPr>
          </a:p>
        </p:txBody>
      </p:sp>
      <p:pic>
        <p:nvPicPr>
          <p:cNvPr id="95" name="Google Shape;95;p18"/>
          <p:cNvPicPr preferRelativeResize="0"/>
          <p:nvPr/>
        </p:nvPicPr>
        <p:blipFill>
          <a:blip r:embed="rId3"/>
          <a:stretch>
            <a:fillRect/>
          </a:stretch>
        </p:blipFill>
        <p:spPr>
          <a:xfrm>
            <a:off x="3665674" y="1017725"/>
            <a:ext cx="5478328" cy="4143426"/>
          </a:xfrm>
          <a:prstGeom prst="rect">
            <a:avLst/>
          </a:prstGeom>
          <a:noFill/>
          <a:ln>
            <a:noFill/>
          </a:ln>
        </p:spPr>
      </p:pic>
      <p:sp>
        <p:nvSpPr>
          <p:cNvPr id="96" name="Google Shape;96;p18"/>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chemeClr val="dk1"/>
                </a:solidFill>
              </a:rPr>
              <a:t>from 17 Dec</a:t>
            </a:r>
            <a:endParaRPr sz="1800">
              <a:solidFill>
                <a:schemeClr val="dk2"/>
              </a:solidFill>
            </a:endParaRPr>
          </a:p>
        </p:txBody>
      </p:sp>
      <p:sp>
        <p:nvSpPr>
          <p:cNvPr id="11" name="矩形 10">
            <a:extLst>
              <a:ext uri="{FF2B5EF4-FFF2-40B4-BE49-F238E27FC236}">
                <a16:creationId xmlns:a16="http://schemas.microsoft.com/office/drawing/2014/main" id="{560D3F4B-F492-4004-A7FD-E427DC836786}"/>
              </a:ext>
            </a:extLst>
          </p:cNvPr>
          <p:cNvSpPr/>
          <p:nvPr/>
        </p:nvSpPr>
        <p:spPr>
          <a:xfrm>
            <a:off x="7526020" y="20891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已完成</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u="sng" dirty="0">
                <a:solidFill>
                  <a:schemeClr val="hlink"/>
                </a:solidFill>
                <a:hlinkClick r:id="rId3"/>
              </a:rPr>
              <a:t>https://kwh.9u1.net/Emergency.html</a:t>
            </a:r>
            <a:r>
              <a:rPr lang="zh-TW" dirty="0"/>
              <a:t> </a:t>
            </a:r>
          </a:p>
        </p:txBody>
      </p:sp>
      <p:sp>
        <p:nvSpPr>
          <p:cNvPr id="102" name="Google Shape;102;p19"/>
          <p:cNvSpPr txBox="1">
            <a:spLocks noGrp="1"/>
          </p:cNvSpPr>
          <p:nvPr>
            <p:ph type="body" idx="1"/>
          </p:nvPr>
        </p:nvSpPr>
        <p:spPr>
          <a:xfrm>
            <a:off x="311700" y="1152475"/>
            <a:ext cx="39372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panose="020B0604020202020204"/>
              <a:buNone/>
            </a:pPr>
            <a:r>
              <a:rPr lang="zh-TW" dirty="0"/>
              <a:t>請根據語言更換地圖</a:t>
            </a:r>
          </a:p>
          <a:p>
            <a:pPr marL="0" lvl="0" indent="0" algn="l" rtl="0">
              <a:spcBef>
                <a:spcPts val="1200"/>
              </a:spcBef>
              <a:spcAft>
                <a:spcPts val="0"/>
              </a:spcAft>
              <a:buClr>
                <a:schemeClr val="dk1"/>
              </a:buClr>
              <a:buSzPts val="1100"/>
              <a:buFont typeface="Arial" panose="020B0604020202020204"/>
              <a:buNone/>
            </a:pPr>
            <a:r>
              <a:rPr lang="zh-TW" dirty="0"/>
              <a:t>Google Drive:</a:t>
            </a:r>
          </a:p>
          <a:p>
            <a:pPr marL="0" lvl="0" indent="0" algn="l" rtl="0">
              <a:spcBef>
                <a:spcPts val="1200"/>
              </a:spcBef>
              <a:spcAft>
                <a:spcPts val="0"/>
              </a:spcAft>
              <a:buClr>
                <a:schemeClr val="dk1"/>
              </a:buClr>
              <a:buSzPts val="1100"/>
              <a:buFont typeface="Arial" panose="020B0604020202020204"/>
              <a:buNone/>
            </a:pPr>
            <a:r>
              <a:rPr lang="zh-TW" u="sng" dirty="0">
                <a:solidFill>
                  <a:schemeClr val="accent5"/>
                </a:solidFill>
                <a:hlinkClick r:id="rId4"/>
              </a:rPr>
              <a:t>https://drive.google.com/drive/folders/1BZp52dBncovH5fBwefawCwBFcMJiiB8i?usp=drive_link</a:t>
            </a:r>
            <a:endParaRPr lang="zh-TW" u="sng" dirty="0">
              <a:solidFill>
                <a:schemeClr val="accent5"/>
              </a:solidFill>
            </a:endParaRPr>
          </a:p>
          <a:p>
            <a:pPr marL="0" lvl="0" indent="0" algn="l" rtl="0">
              <a:spcBef>
                <a:spcPts val="1200"/>
              </a:spcBef>
              <a:spcAft>
                <a:spcPts val="0"/>
              </a:spcAft>
              <a:buClr>
                <a:schemeClr val="dk1"/>
              </a:buClr>
              <a:buSzPts val="1100"/>
              <a:buFont typeface="Arial" panose="020B0604020202020204"/>
              <a:buNone/>
            </a:pPr>
            <a:endParaRPr lang="zh-TW" u="sng" dirty="0">
              <a:solidFill>
                <a:schemeClr val="accent5"/>
              </a:solidFill>
            </a:endParaRPr>
          </a:p>
          <a:p>
            <a:pPr marL="0" lvl="0" indent="0" algn="l" rtl="0">
              <a:spcBef>
                <a:spcPts val="1200"/>
              </a:spcBef>
              <a:spcAft>
                <a:spcPts val="1200"/>
              </a:spcAft>
              <a:buNone/>
            </a:pPr>
            <a:endParaRPr lang="zh-TW" u="sng" dirty="0">
              <a:solidFill>
                <a:schemeClr val="accent5"/>
              </a:solidFill>
            </a:endParaRPr>
          </a:p>
        </p:txBody>
      </p:sp>
      <p:pic>
        <p:nvPicPr>
          <p:cNvPr id="103" name="Google Shape;103;p19"/>
          <p:cNvPicPr preferRelativeResize="0"/>
          <p:nvPr/>
        </p:nvPicPr>
        <p:blipFill>
          <a:blip r:embed="rId5"/>
          <a:stretch>
            <a:fillRect/>
          </a:stretch>
        </p:blipFill>
        <p:spPr>
          <a:xfrm>
            <a:off x="4471590" y="937925"/>
            <a:ext cx="4560324" cy="4205574"/>
          </a:xfrm>
          <a:prstGeom prst="rect">
            <a:avLst/>
          </a:prstGeom>
          <a:noFill/>
          <a:ln>
            <a:noFill/>
          </a:ln>
        </p:spPr>
      </p:pic>
      <p:sp>
        <p:nvSpPr>
          <p:cNvPr id="105" name="Google Shape;105;p19"/>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chemeClr val="dk1"/>
                </a:solidFill>
              </a:rPr>
              <a:t>from 18 Dec</a:t>
            </a:r>
            <a:endParaRPr sz="1800">
              <a:solidFill>
                <a:schemeClr val="dk2"/>
              </a:solidFill>
            </a:endParaRPr>
          </a:p>
        </p:txBody>
      </p:sp>
      <p:sp>
        <p:nvSpPr>
          <p:cNvPr id="14" name="矩形 13">
            <a:extLst>
              <a:ext uri="{FF2B5EF4-FFF2-40B4-BE49-F238E27FC236}">
                <a16:creationId xmlns:a16="http://schemas.microsoft.com/office/drawing/2014/main" id="{AFB4AEBE-6E17-4CC4-B406-48E89F32B425}"/>
              </a:ext>
            </a:extLst>
          </p:cNvPr>
          <p:cNvSpPr/>
          <p:nvPr/>
        </p:nvSpPr>
        <p:spPr>
          <a:xfrm>
            <a:off x="7526020" y="20891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TW" altLang="en-US" dirty="0"/>
              <a:t>沒有發現錯處</a:t>
            </a:r>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7"/>
          <p:cNvSpPr txBox="1">
            <a:spLocks noGrp="1"/>
          </p:cNvSpPr>
          <p:nvPr>
            <p:ph type="title"/>
          </p:nvPr>
        </p:nvSpPr>
        <p:spPr>
          <a:xfrm>
            <a:off x="311700" y="445025"/>
            <a:ext cx="8694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000"/>
              <a:buFont typeface="Arial" panose="020B0604020202020204"/>
              <a:buNone/>
            </a:pPr>
            <a:r>
              <a:rPr lang="zh-TW" u="sng" dirty="0">
                <a:solidFill>
                  <a:schemeClr val="accent5"/>
                </a:solidFill>
                <a:hlinkClick r:id="rId3"/>
              </a:rPr>
              <a:t>https://kwh.9u1.net/Services/Health-Promotion-Centre.html</a:t>
            </a:r>
            <a:r>
              <a:rPr lang="zh-TW" dirty="0"/>
              <a:t> </a:t>
            </a:r>
            <a:endParaRPr dirty="0"/>
          </a:p>
          <a:p>
            <a:pPr marL="0" lvl="0" indent="0" algn="l" rtl="0">
              <a:spcBef>
                <a:spcPts val="0"/>
              </a:spcBef>
              <a:spcAft>
                <a:spcPts val="0"/>
              </a:spcAft>
              <a:buNone/>
            </a:pPr>
            <a:endParaRPr dirty="0"/>
          </a:p>
        </p:txBody>
      </p:sp>
      <p:sp>
        <p:nvSpPr>
          <p:cNvPr id="284" name="Google Shape;284;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1200"/>
              </a:spcBef>
              <a:spcAft>
                <a:spcPts val="0"/>
              </a:spcAft>
              <a:buClr>
                <a:schemeClr val="dk1"/>
              </a:buClr>
              <a:buSzPts val="1100"/>
              <a:buFont typeface="Arial" panose="020B0604020202020204"/>
              <a:buNone/>
            </a:pPr>
            <a:r>
              <a:rPr lang="zh-TW" sz="1600" dirty="0">
                <a:solidFill>
                  <a:schemeClr val="dk1"/>
                </a:solidFill>
              </a:rPr>
              <a:t>中文版更正: 社區協作及建立夥</a:t>
            </a:r>
            <a:r>
              <a:rPr lang="zh-TW" sz="1600" dirty="0">
                <a:solidFill>
                  <a:schemeClr val="dk1"/>
                </a:solidFill>
                <a:highlight>
                  <a:srgbClr val="FFFF00"/>
                </a:highlight>
              </a:rPr>
              <a:t>伴</a:t>
            </a:r>
            <a:r>
              <a:rPr lang="zh-TW" sz="1600" dirty="0">
                <a:solidFill>
                  <a:schemeClr val="dk1"/>
                </a:solidFill>
              </a:rPr>
              <a:t>關係</a:t>
            </a:r>
            <a:endParaRPr sz="1600" dirty="0">
              <a:solidFill>
                <a:schemeClr val="dk1"/>
              </a:solidFill>
            </a:endParaRPr>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r>
              <a:rPr lang="zh-TW" dirty="0"/>
              <a:t>英文版更正</a:t>
            </a:r>
            <a:endParaRPr dirty="0"/>
          </a:p>
          <a:p>
            <a:pPr marL="0" lvl="0" indent="0" algn="l" rtl="0">
              <a:spcBef>
                <a:spcPts val="1200"/>
              </a:spcBef>
              <a:spcAft>
                <a:spcPts val="0"/>
              </a:spcAft>
              <a:buNone/>
            </a:pPr>
            <a:r>
              <a:rPr lang="zh-TW" sz="1100" dirty="0">
                <a:solidFill>
                  <a:schemeClr val="dk1"/>
                </a:solidFill>
              </a:rPr>
              <a:t>For enquiries, please contact our Health </a:t>
            </a:r>
            <a:r>
              <a:rPr lang="zh-TW" sz="1100" dirty="0">
                <a:solidFill>
                  <a:schemeClr val="dk1"/>
                </a:solidFill>
                <a:highlight>
                  <a:srgbClr val="FFFF00"/>
                </a:highlight>
              </a:rPr>
              <a:t>Promotion</a:t>
            </a:r>
            <a:r>
              <a:rPr lang="zh-TW" sz="1100" dirty="0">
                <a:solidFill>
                  <a:schemeClr val="dk1"/>
                </a:solidFill>
              </a:rPr>
              <a:t> Centre at 3517 4677.</a:t>
            </a:r>
            <a:endParaRPr sz="1100" dirty="0">
              <a:solidFill>
                <a:schemeClr val="dk1"/>
              </a:solidFill>
            </a:endParaRPr>
          </a:p>
          <a:p>
            <a:pPr marL="0" lvl="0" indent="0" algn="l" rtl="0">
              <a:spcBef>
                <a:spcPts val="1200"/>
              </a:spcBef>
              <a:spcAft>
                <a:spcPts val="0"/>
              </a:spcAft>
              <a:buNone/>
            </a:pPr>
            <a:endParaRPr sz="1100" dirty="0">
              <a:solidFill>
                <a:schemeClr val="dk1"/>
              </a:solidFill>
            </a:endParaRPr>
          </a:p>
          <a:p>
            <a:pPr marL="0" lvl="0" indent="0" algn="l" rtl="0">
              <a:spcBef>
                <a:spcPts val="1200"/>
              </a:spcBef>
              <a:spcAft>
                <a:spcPts val="0"/>
              </a:spcAft>
              <a:buNone/>
            </a:pPr>
            <a:r>
              <a:rPr lang="zh-TW" sz="1100" dirty="0">
                <a:solidFill>
                  <a:schemeClr val="dk1"/>
                </a:solidFill>
                <a:highlight>
                  <a:srgbClr val="FFFF00"/>
                </a:highlight>
              </a:rPr>
              <a:t>Facilitate</a:t>
            </a:r>
            <a:r>
              <a:rPr lang="zh-TW" sz="1100" dirty="0">
                <a:solidFill>
                  <a:schemeClr val="dk1"/>
                </a:solidFill>
              </a:rPr>
              <a:t> patient support groups in organizing activities so as to establish a mutual support network among themselves.</a:t>
            </a:r>
            <a:endParaRPr sz="1100" dirty="0">
              <a:solidFill>
                <a:schemeClr val="dk1"/>
              </a:solidFill>
            </a:endParaRPr>
          </a:p>
          <a:p>
            <a:pPr marL="0" lvl="0" indent="0" algn="l" rtl="0">
              <a:spcBef>
                <a:spcPts val="1200"/>
              </a:spcBef>
              <a:spcAft>
                <a:spcPts val="0"/>
              </a:spcAft>
              <a:buNone/>
            </a:pPr>
            <a:endParaRPr sz="1100" dirty="0">
              <a:solidFill>
                <a:schemeClr val="dk1"/>
              </a:solidFill>
            </a:endParaRPr>
          </a:p>
          <a:p>
            <a:pPr marL="0" lvl="0" indent="0" algn="l" rtl="0">
              <a:spcBef>
                <a:spcPts val="1200"/>
              </a:spcBef>
              <a:spcAft>
                <a:spcPts val="1200"/>
              </a:spcAft>
              <a:buNone/>
            </a:pPr>
            <a:r>
              <a:rPr lang="zh-TW" sz="1200" dirty="0">
                <a:solidFill>
                  <a:schemeClr val="dk1"/>
                </a:solidFill>
                <a:latin typeface="Calibri" panose="020F0502020204030204"/>
                <a:ea typeface="Calibri" panose="020F0502020204030204"/>
                <a:cs typeface="Calibri" panose="020F0502020204030204"/>
                <a:sym typeface="Calibri" panose="020F0502020204030204"/>
              </a:rPr>
              <a:t>Organize health-related programmes to enhance patients and </a:t>
            </a:r>
            <a:r>
              <a:rPr lang="zh-TW" sz="1200" dirty="0">
                <a:solidFill>
                  <a:schemeClr val="dk1"/>
                </a:solidFill>
                <a:highlight>
                  <a:srgbClr val="FFFF00"/>
                </a:highlight>
                <a:latin typeface="Calibri" panose="020F0502020204030204"/>
                <a:ea typeface="Calibri" panose="020F0502020204030204"/>
                <a:cs typeface="Calibri" panose="020F0502020204030204"/>
                <a:sym typeface="Calibri" panose="020F0502020204030204"/>
              </a:rPr>
              <a:t>carers’</a:t>
            </a:r>
            <a:r>
              <a:rPr lang="zh-TW" sz="1200" dirty="0">
                <a:solidFill>
                  <a:schemeClr val="dk1"/>
                </a:solidFill>
                <a:latin typeface="Calibri" panose="020F0502020204030204"/>
                <a:ea typeface="Calibri" panose="020F0502020204030204"/>
                <a:cs typeface="Calibri" panose="020F0502020204030204"/>
                <a:sym typeface="Calibri" panose="020F0502020204030204"/>
              </a:rPr>
              <a:t> quality of life </a:t>
            </a:r>
            <a:endParaRPr sz="1100" dirty="0">
              <a:solidFill>
                <a:schemeClr val="dk1"/>
              </a:solidFill>
            </a:endParaRPr>
          </a:p>
        </p:txBody>
      </p:sp>
      <p:pic>
        <p:nvPicPr>
          <p:cNvPr id="285" name="Google Shape;285;p37"/>
          <p:cNvPicPr preferRelativeResize="0"/>
          <p:nvPr/>
        </p:nvPicPr>
        <p:blipFill>
          <a:blip r:embed="rId4"/>
          <a:stretch>
            <a:fillRect/>
          </a:stretch>
        </p:blipFill>
        <p:spPr>
          <a:xfrm>
            <a:off x="396150" y="1548550"/>
            <a:ext cx="3695700" cy="876300"/>
          </a:xfrm>
          <a:prstGeom prst="rect">
            <a:avLst/>
          </a:prstGeom>
          <a:noFill/>
          <a:ln>
            <a:noFill/>
          </a:ln>
        </p:spPr>
      </p:pic>
      <p:pic>
        <p:nvPicPr>
          <p:cNvPr id="286" name="Google Shape;286;p37"/>
          <p:cNvPicPr preferRelativeResize="0"/>
          <p:nvPr/>
        </p:nvPicPr>
        <p:blipFill>
          <a:blip r:embed="rId5"/>
          <a:stretch>
            <a:fillRect/>
          </a:stretch>
        </p:blipFill>
        <p:spPr>
          <a:xfrm>
            <a:off x="428625" y="3151647"/>
            <a:ext cx="4036584" cy="361903"/>
          </a:xfrm>
          <a:prstGeom prst="rect">
            <a:avLst/>
          </a:prstGeom>
          <a:noFill/>
          <a:ln w="9525" cap="flat" cmpd="sng">
            <a:solidFill>
              <a:schemeClr val="dk2"/>
            </a:solidFill>
            <a:prstDash val="solid"/>
            <a:round/>
            <a:headEnd type="none" w="sm" len="sm"/>
            <a:tailEnd type="none" w="sm" len="sm"/>
          </a:ln>
        </p:spPr>
      </p:pic>
      <p:pic>
        <p:nvPicPr>
          <p:cNvPr id="287" name="Google Shape;287;p37"/>
          <p:cNvPicPr preferRelativeResize="0"/>
          <p:nvPr/>
        </p:nvPicPr>
        <p:blipFill>
          <a:blip r:embed="rId6"/>
          <a:stretch>
            <a:fillRect/>
          </a:stretch>
        </p:blipFill>
        <p:spPr>
          <a:xfrm>
            <a:off x="396150" y="4359396"/>
            <a:ext cx="4566700" cy="294625"/>
          </a:xfrm>
          <a:prstGeom prst="rect">
            <a:avLst/>
          </a:prstGeom>
          <a:noFill/>
          <a:ln w="9525" cap="flat" cmpd="sng">
            <a:solidFill>
              <a:schemeClr val="dk2"/>
            </a:solidFill>
            <a:prstDash val="solid"/>
            <a:round/>
            <a:headEnd type="none" w="sm" len="sm"/>
            <a:tailEnd type="none" w="sm" len="sm"/>
          </a:ln>
        </p:spPr>
      </p:pic>
      <p:pic>
        <p:nvPicPr>
          <p:cNvPr id="288" name="Google Shape;288;p37"/>
          <p:cNvPicPr preferRelativeResize="0"/>
          <p:nvPr/>
        </p:nvPicPr>
        <p:blipFill>
          <a:blip r:embed="rId7"/>
          <a:stretch>
            <a:fillRect/>
          </a:stretch>
        </p:blipFill>
        <p:spPr>
          <a:xfrm>
            <a:off x="396150" y="3726770"/>
            <a:ext cx="7045865" cy="377188"/>
          </a:xfrm>
          <a:prstGeom prst="rect">
            <a:avLst/>
          </a:prstGeom>
          <a:noFill/>
          <a:ln w="9525" cap="flat" cmpd="sng">
            <a:solidFill>
              <a:schemeClr val="dk2"/>
            </a:solidFill>
            <a:prstDash val="solid"/>
            <a:round/>
            <a:headEnd type="none" w="sm" len="sm"/>
            <a:tailEnd type="none" w="sm" len="sm"/>
          </a:ln>
        </p:spPr>
      </p:pic>
      <p:sp>
        <p:nvSpPr>
          <p:cNvPr id="290" name="Google Shape;290;p37"/>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chemeClr val="dk1"/>
                </a:solidFill>
              </a:rPr>
              <a:t>from 19 Dec</a:t>
            </a:r>
            <a:endParaRPr sz="1800">
              <a:solidFill>
                <a:schemeClr val="dk2"/>
              </a:solidFill>
            </a:endParaRPr>
          </a:p>
        </p:txBody>
      </p:sp>
      <p:sp>
        <p:nvSpPr>
          <p:cNvPr id="9" name="矩形 8">
            <a:extLst>
              <a:ext uri="{FF2B5EF4-FFF2-40B4-BE49-F238E27FC236}">
                <a16:creationId xmlns:a16="http://schemas.microsoft.com/office/drawing/2014/main" id="{B3C473B3-C168-4CF9-AD5E-168A02B4EF69}"/>
              </a:ext>
            </a:extLst>
          </p:cNvPr>
          <p:cNvSpPr/>
          <p:nvPr/>
        </p:nvSpPr>
        <p:spPr>
          <a:xfrm>
            <a:off x="7526020" y="20891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已完成</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t>https://kwh.9u1.net/General-Out-patient.html</a:t>
            </a:r>
          </a:p>
        </p:txBody>
      </p:sp>
      <p:sp>
        <p:nvSpPr>
          <p:cNvPr id="120" name="Google Shape;120;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panose="020B0604020202020204"/>
              <a:buNone/>
            </a:pPr>
            <a:r>
              <a:rPr lang="zh-TW" sz="1000" b="1" dirty="0">
                <a:solidFill>
                  <a:schemeClr val="dk1"/>
                </a:solidFill>
              </a:rPr>
              <a:t>熱帶氣旋警告/ 「極端狀況」及暴雨警告的特別安排</a:t>
            </a:r>
            <a:endParaRPr sz="1000" b="1" dirty="0">
              <a:solidFill>
                <a:schemeClr val="dk1"/>
              </a:solidFill>
            </a:endParaRPr>
          </a:p>
          <a:p>
            <a:pPr marL="0" lvl="0" indent="0" algn="l" rtl="0">
              <a:lnSpc>
                <a:spcPct val="100000"/>
              </a:lnSpc>
              <a:spcBef>
                <a:spcPts val="0"/>
              </a:spcBef>
              <a:spcAft>
                <a:spcPts val="0"/>
              </a:spcAft>
              <a:buNone/>
            </a:pPr>
            <a:r>
              <a:rPr lang="zh-TW" sz="1000" b="1" dirty="0">
                <a:solidFill>
                  <a:schemeClr val="dk1"/>
                </a:solidFill>
              </a:rPr>
              <a:t>Special Arrangement for Tropical Cyclone Warning / “Extreme Condition” and Rainstorm Warning</a:t>
            </a:r>
            <a:endParaRPr sz="1000" b="1" dirty="0">
              <a:solidFill>
                <a:schemeClr val="dk1"/>
              </a:solidFill>
            </a:endParaRPr>
          </a:p>
          <a:p>
            <a:pPr marL="0" lvl="0" indent="0" algn="l" rtl="0">
              <a:lnSpc>
                <a:spcPct val="120000"/>
              </a:lnSpc>
              <a:spcBef>
                <a:spcPts val="0"/>
              </a:spcBef>
              <a:spcAft>
                <a:spcPts val="0"/>
              </a:spcAft>
              <a:buNone/>
            </a:pPr>
            <a:r>
              <a:rPr lang="zh-TW" sz="1000" b="1" dirty="0">
                <a:solidFill>
                  <a:srgbClr val="FF0000"/>
                </a:solidFill>
              </a:rPr>
              <a:t>移動至「地點」下方</a:t>
            </a:r>
            <a:endParaRPr sz="1000" b="1" dirty="0">
              <a:solidFill>
                <a:srgbClr val="FF0000"/>
              </a:solidFill>
            </a:endParaRPr>
          </a:p>
          <a:p>
            <a:pPr marL="0" lvl="0" indent="0" algn="l" rtl="0">
              <a:spcBef>
                <a:spcPts val="2400"/>
              </a:spcBef>
              <a:spcAft>
                <a:spcPts val="0"/>
              </a:spcAft>
              <a:buNone/>
            </a:pPr>
            <a:r>
              <a:rPr lang="zh-TW" sz="1000" dirty="0"/>
              <a:t>「</a:t>
            </a:r>
            <a:r>
              <a:rPr lang="zh-TW" sz="1000" dirty="0">
                <a:solidFill>
                  <a:schemeClr val="dk1"/>
                </a:solidFill>
                <a:highlight>
                  <a:srgbClr val="FFFFFF"/>
                </a:highlight>
              </a:rPr>
              <a:t>廣華醫院徐前堂門診大樓一樓」</a:t>
            </a:r>
            <a:endParaRPr sz="1000" dirty="0">
              <a:solidFill>
                <a:schemeClr val="dk1"/>
              </a:solidFill>
              <a:highlight>
                <a:srgbClr val="FFFFFF"/>
              </a:highlight>
            </a:endParaRPr>
          </a:p>
          <a:p>
            <a:pPr marL="0" lvl="0" indent="0" algn="l" rtl="0">
              <a:spcBef>
                <a:spcPts val="1200"/>
              </a:spcBef>
              <a:spcAft>
                <a:spcPts val="0"/>
              </a:spcAft>
              <a:buNone/>
            </a:pPr>
            <a:r>
              <a:rPr lang="zh-TW" sz="1000" dirty="0">
                <a:solidFill>
                  <a:schemeClr val="dk1"/>
                </a:solidFill>
                <a:highlight>
                  <a:srgbClr val="FFFFFF"/>
                </a:highlight>
              </a:rPr>
              <a:t>更改為</a:t>
            </a:r>
            <a:endParaRPr sz="1000" dirty="0">
              <a:solidFill>
                <a:schemeClr val="dk1"/>
              </a:solidFill>
              <a:highlight>
                <a:srgbClr val="FFFFFF"/>
              </a:highlight>
            </a:endParaRPr>
          </a:p>
          <a:p>
            <a:pPr marL="0" lvl="0" indent="0" algn="l" rtl="0">
              <a:spcBef>
                <a:spcPts val="1200"/>
              </a:spcBef>
              <a:spcAft>
                <a:spcPts val="1200"/>
              </a:spcAft>
              <a:buNone/>
            </a:pPr>
            <a:r>
              <a:rPr lang="zh-TW" sz="1000" dirty="0">
                <a:solidFill>
                  <a:schemeClr val="dk1"/>
                </a:solidFill>
                <a:highlight>
                  <a:srgbClr val="FFFFFF"/>
                </a:highlight>
              </a:rPr>
              <a:t>「東華三院徐展堂門診大樓1樓 (登打士街入口)」</a:t>
            </a:r>
            <a:endParaRPr lang="en-US" altLang="zh-TW" sz="1000" dirty="0">
              <a:solidFill>
                <a:schemeClr val="dk1"/>
              </a:solidFill>
              <a:highlight>
                <a:srgbClr val="FFFFFF"/>
              </a:highlight>
            </a:endParaRPr>
          </a:p>
          <a:p>
            <a:pPr marL="0" indent="0">
              <a:spcBef>
                <a:spcPts val="1200"/>
              </a:spcBef>
              <a:spcAft>
                <a:spcPts val="1200"/>
              </a:spcAft>
              <a:buNone/>
            </a:pPr>
            <a:r>
              <a:rPr lang="zh-TW" altLang="en-US" sz="1000" dirty="0">
                <a:solidFill>
                  <a:schemeClr val="dk1"/>
                </a:solidFill>
                <a:highlight>
                  <a:srgbClr val="FFFFFF"/>
                </a:highlight>
              </a:rPr>
              <a:t>英文是</a:t>
            </a:r>
            <a:r>
              <a:rPr lang="en-US" altLang="zh-TW" sz="1000" dirty="0">
                <a:solidFill>
                  <a:schemeClr val="dk1"/>
                </a:solidFill>
                <a:highlight>
                  <a:srgbClr val="FFFFFF"/>
                </a:highlight>
              </a:rPr>
              <a:t>: </a:t>
            </a:r>
            <a:br>
              <a:rPr lang="en-US" altLang="zh-TW" sz="1000" dirty="0">
                <a:solidFill>
                  <a:schemeClr val="dk1"/>
                </a:solidFill>
                <a:highlight>
                  <a:srgbClr val="FFFFFF"/>
                </a:highlight>
              </a:rPr>
            </a:br>
            <a:r>
              <a:rPr lang="en-US" altLang="zh-TW" sz="1000" dirty="0"/>
              <a:t>1</a:t>
            </a:r>
            <a:r>
              <a:rPr lang="en-US" altLang="zh-HK" sz="1000" dirty="0"/>
              <a:t>st Floor, TWGHs </a:t>
            </a:r>
            <a:r>
              <a:rPr lang="en-US" altLang="zh-HK" sz="1000" dirty="0" err="1"/>
              <a:t>Tsui</a:t>
            </a:r>
            <a:r>
              <a:rPr lang="en-US" altLang="zh-HK" sz="1000" dirty="0"/>
              <a:t> </a:t>
            </a:r>
            <a:r>
              <a:rPr lang="en-US" altLang="zh-HK" sz="1000" dirty="0" err="1"/>
              <a:t>Tsin</a:t>
            </a:r>
            <a:r>
              <a:rPr lang="en-US" altLang="zh-HK" sz="1000" dirty="0"/>
              <a:t> Tong Outpatient Building (Dundas Street Entrance)</a:t>
            </a:r>
            <a:endParaRPr lang="en-US" altLang="zh-HK" sz="1000" dirty="0">
              <a:solidFill>
                <a:schemeClr val="dk1"/>
              </a:solidFill>
              <a:highlight>
                <a:srgbClr val="FFFFFF"/>
              </a:highlight>
            </a:endParaRPr>
          </a:p>
          <a:p>
            <a:pPr marL="0" lvl="0" indent="0" algn="l" rtl="0">
              <a:spcBef>
                <a:spcPts val="1200"/>
              </a:spcBef>
              <a:spcAft>
                <a:spcPts val="1200"/>
              </a:spcAft>
              <a:buNone/>
            </a:pPr>
            <a:endParaRPr sz="1000" dirty="0">
              <a:solidFill>
                <a:schemeClr val="dk1"/>
              </a:solidFill>
              <a:highlight>
                <a:srgbClr val="FFFFFF"/>
              </a:highlight>
            </a:endParaRPr>
          </a:p>
        </p:txBody>
      </p:sp>
      <p:pic>
        <p:nvPicPr>
          <p:cNvPr id="121" name="Google Shape;121;p21"/>
          <p:cNvPicPr preferRelativeResize="0"/>
          <p:nvPr/>
        </p:nvPicPr>
        <p:blipFill>
          <a:blip r:embed="rId3"/>
          <a:stretch>
            <a:fillRect/>
          </a:stretch>
        </p:blipFill>
        <p:spPr>
          <a:xfrm>
            <a:off x="5563291" y="3258487"/>
            <a:ext cx="3399894" cy="1439988"/>
          </a:xfrm>
          <a:prstGeom prst="rect">
            <a:avLst/>
          </a:prstGeom>
          <a:noFill/>
          <a:ln w="9525" cap="flat" cmpd="sng">
            <a:solidFill>
              <a:schemeClr val="dk2"/>
            </a:solidFill>
            <a:prstDash val="solid"/>
            <a:round/>
            <a:headEnd type="none" w="sm" len="sm"/>
            <a:tailEnd type="none" w="sm" len="sm"/>
          </a:ln>
        </p:spPr>
      </p:pic>
      <p:sp>
        <p:nvSpPr>
          <p:cNvPr id="122" name="Google Shape;122;p21"/>
          <p:cNvSpPr txBox="1"/>
          <p:nvPr/>
        </p:nvSpPr>
        <p:spPr>
          <a:xfrm>
            <a:off x="5612050" y="0"/>
            <a:ext cx="228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800">
                <a:solidFill>
                  <a:srgbClr val="000000"/>
                </a:solidFill>
              </a:rPr>
              <a:t>from </a:t>
            </a:r>
            <a:r>
              <a:rPr lang="zh-TW" sz="2800"/>
              <a:t>23</a:t>
            </a:r>
            <a:r>
              <a:rPr lang="zh-TW" sz="2800">
                <a:solidFill>
                  <a:srgbClr val="000000"/>
                </a:solidFill>
              </a:rPr>
              <a:t> Dec</a:t>
            </a:r>
            <a:endParaRPr sz="1800">
              <a:solidFill>
                <a:srgbClr val="595959"/>
              </a:solidFill>
            </a:endParaRPr>
          </a:p>
        </p:txBody>
      </p:sp>
      <p:sp>
        <p:nvSpPr>
          <p:cNvPr id="2" name="矩形 1"/>
          <p:cNvSpPr/>
          <p:nvPr/>
        </p:nvSpPr>
        <p:spPr>
          <a:xfrm>
            <a:off x="7526020" y="208915"/>
            <a:ext cx="1288415" cy="3784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已完成</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3366</Words>
  <Application>Microsoft Office PowerPoint</Application>
  <PresentationFormat>全屏显示(16:9)</PresentationFormat>
  <Paragraphs>279</Paragraphs>
  <Slides>51</Slides>
  <Notes>51</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51</vt:i4>
      </vt:variant>
    </vt:vector>
  </HeadingPairs>
  <TitlesOfParts>
    <vt:vector size="55" baseType="lpstr">
      <vt:lpstr>Arial</vt:lpstr>
      <vt:lpstr>Calibri</vt:lpstr>
      <vt:lpstr>Times New Roman</vt:lpstr>
      <vt:lpstr>Simple Light</vt:lpstr>
      <vt:lpstr>上週未處理完成部分</vt:lpstr>
      <vt:lpstr>PowerPoint 演示文稿</vt:lpstr>
      <vt:lpstr>https://kwh.9u1.net/history.html  </vt:lpstr>
      <vt:lpstr>https://kwh.9u1.net/Services/Paediatrics-And-Adolescent-Medicine.html </vt:lpstr>
      <vt:lpstr>https://kwh.9u1.net/Services/Medicine-And-Geriatrics.html </vt:lpstr>
      <vt:lpstr>https://kwh.9u1.net/Visitors.html</vt:lpstr>
      <vt:lpstr>https://kwh.9u1.net/Emergency.html </vt:lpstr>
      <vt:lpstr>https://kwh.9u1.net/Services/Health-Promotion-Centre.html  </vt:lpstr>
      <vt:lpstr>https://kwh.9u1.net/General-Out-patient.html</vt:lpstr>
      <vt:lpstr>https://kwh.9u1.net/General-Out-patient.html</vt:lpstr>
      <vt:lpstr>PowerPoint 演示文稿</vt:lpstr>
      <vt:lpstr>PowerPoint 演示文稿</vt:lpstr>
      <vt:lpstr>PowerPoint 演示文稿</vt:lpstr>
      <vt:lpstr>https://kwh.9u1.net/Services/Pharmacy.html</vt:lpstr>
      <vt:lpstr>PowerPoint 演示文稿</vt:lpstr>
      <vt:lpstr>https://kwh.9u1.net/Specialist-Out-patient.html  </vt:lpstr>
      <vt:lpstr>https://kwh.9u1.net/Specialist-Out-patient.html  </vt:lpstr>
      <vt:lpstr>PowerPoint 演示文稿</vt:lpstr>
      <vt:lpstr>PowerPoint 演示文稿</vt:lpstr>
      <vt:lpstr>PowerPoint 演示文稿</vt:lpstr>
      <vt:lpstr>PowerPoint 演示文稿</vt:lpstr>
      <vt:lpstr>PowerPoint 演示文稿</vt:lpstr>
      <vt:lpstr>檢查部分 2025-01-08</vt:lpstr>
      <vt:lpstr>https://kwh.9u1.net/Services/Paediatrics-And-Adolescent-Medicine.html</vt:lpstr>
      <vt:lpstr>https://kwh.9u1.net/Services/Paediatrics-And-Adolescent-Medicine.html?lang=en</vt:lpstr>
      <vt:lpstr>https://kwh.9u1.net/Services/Paediatrics-And-Adolescent-Medicine.html</vt:lpstr>
      <vt:lpstr>https://kwh.9u1.net/Services/Paediatrics-And-Adolescent-Medicine.html</vt:lpstr>
      <vt:lpstr>https://kwh.9u1.net/Services/Paediatrics-And-Adolescent-Medicine.html</vt:lpstr>
      <vt:lpstr>https://kwh.9u1.net/Services/Speech-Therapy.html  </vt:lpstr>
      <vt:lpstr>https://kwh.9u1.net/Media-Reports.html  </vt:lpstr>
      <vt:lpstr>https://kwh.9u1.net/Services/Orthopaedics-And-Traumatology.html?lang=en</vt:lpstr>
      <vt:lpstr>https://kwh.9u1.net/Services/Orthopaedics-And-Traumatology.html</vt:lpstr>
      <vt:lpstr>https://kwh.9u1.net/Services/Orthopaedics-And-Traumatology.html</vt:lpstr>
      <vt:lpstr>https://kwh.9u1.net/Specialist-Out-patient.html </vt:lpstr>
      <vt:lpstr>https://kwh.9u1.net/Services/Clinical-Psychology.html?lang=zh-cn</vt:lpstr>
      <vt:lpstr>https://kwh.9u1.net/Visitors.html</vt:lpstr>
      <vt:lpstr>https://kwh.9u1.net/Services/Shroff-Office.html?lang=hk</vt:lpstr>
      <vt:lpstr>2025-01-06</vt:lpstr>
      <vt:lpstr>所有中文版面</vt:lpstr>
      <vt:lpstr>https://kwh.9u1.net/Services/Pharmacy.html </vt:lpstr>
      <vt:lpstr>https://kwh.9u1.net/Specialist-Out-patient.html </vt:lpstr>
      <vt:lpstr>https://kwh.9u1.net/Services/Clinical-Psychology.html</vt:lpstr>
      <vt:lpstr>2025-01-08</vt:lpstr>
      <vt:lpstr>https://kwh.9u1.net/history.html?lang=hk</vt:lpstr>
      <vt:lpstr>https://kwh.9u1.net/history.html?lang=hk</vt:lpstr>
      <vt:lpstr>https://kwh.9u1.net/history.html?lang=hk</vt:lpstr>
      <vt:lpstr>https://kwh.9u1.net/history.html?lang=hk</vt:lpstr>
      <vt:lpstr>https://kwh.9u1.net/history.html?lang=en</vt:lpstr>
      <vt:lpstr>https://kwh.9u1.net/history.html?lang=en</vt:lpstr>
      <vt:lpstr>https://kwh.9u1.net/Mission.html</vt:lpstr>
      <vt:lpstr>https://kwh.9u1.net/Services/Dietetics.html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上週未處理完成部分</dc:title>
  <dc:creator>BINGO</dc:creator>
  <cp:lastModifiedBy>SAM SAM</cp:lastModifiedBy>
  <cp:revision>15</cp:revision>
  <dcterms:created xsi:type="dcterms:W3CDTF">2025-01-08T06:30:00Z</dcterms:created>
  <dcterms:modified xsi:type="dcterms:W3CDTF">2025-01-09T07:36:48Z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DCED6F97DF974F6C842F3898B82B5F73_12</vt:lpwstr>
  </property>
  <property fmtid="{D5CDD505-2E9C-101B-9397-08002B2CF9AE}" pid="3" name="KSOProductBuildVer">
    <vt:lpwstr>2052-12.1.0.19770</vt:lpwstr>
  </property>
</Properties>
</file>